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3" r:id="rId1"/>
  </p:sldMasterIdLst>
  <p:notesMasterIdLst>
    <p:notesMasterId r:id="rId112"/>
  </p:notesMasterIdLst>
  <p:sldIdLst>
    <p:sldId id="423" r:id="rId2"/>
    <p:sldId id="257" r:id="rId3"/>
    <p:sldId id="270" r:id="rId4"/>
    <p:sldId id="263" r:id="rId5"/>
    <p:sldId id="425" r:id="rId6"/>
    <p:sldId id="264" r:id="rId7"/>
    <p:sldId id="265" r:id="rId8"/>
    <p:sldId id="266" r:id="rId9"/>
    <p:sldId id="267" r:id="rId10"/>
    <p:sldId id="411" r:id="rId11"/>
    <p:sldId id="412" r:id="rId12"/>
    <p:sldId id="413" r:id="rId13"/>
    <p:sldId id="414" r:id="rId14"/>
    <p:sldId id="415" r:id="rId15"/>
    <p:sldId id="416" r:id="rId16"/>
    <p:sldId id="417" r:id="rId17"/>
    <p:sldId id="418" r:id="rId18"/>
    <p:sldId id="419" r:id="rId19"/>
    <p:sldId id="420" r:id="rId20"/>
    <p:sldId id="421" r:id="rId21"/>
    <p:sldId id="284" r:id="rId22"/>
    <p:sldId id="285" r:id="rId23"/>
    <p:sldId id="286" r:id="rId24"/>
    <p:sldId id="287" r:id="rId25"/>
    <p:sldId id="288" r:id="rId26"/>
    <p:sldId id="290" r:id="rId27"/>
    <p:sldId id="293" r:id="rId28"/>
    <p:sldId id="294" r:id="rId29"/>
    <p:sldId id="295" r:id="rId30"/>
    <p:sldId id="296" r:id="rId31"/>
    <p:sldId id="297" r:id="rId32"/>
    <p:sldId id="298" r:id="rId33"/>
    <p:sldId id="299" r:id="rId34"/>
    <p:sldId id="300" r:id="rId35"/>
    <p:sldId id="301" r:id="rId36"/>
    <p:sldId id="303" r:id="rId37"/>
    <p:sldId id="304" r:id="rId38"/>
    <p:sldId id="305" r:id="rId39"/>
    <p:sldId id="306" r:id="rId40"/>
    <p:sldId id="307" r:id="rId41"/>
    <p:sldId id="308" r:id="rId42"/>
    <p:sldId id="309" r:id="rId43"/>
    <p:sldId id="310" r:id="rId44"/>
    <p:sldId id="311" r:id="rId45"/>
    <p:sldId id="312" r:id="rId46"/>
    <p:sldId id="313" r:id="rId47"/>
    <p:sldId id="314" r:id="rId48"/>
    <p:sldId id="315" r:id="rId49"/>
    <p:sldId id="386" r:id="rId50"/>
    <p:sldId id="387" r:id="rId51"/>
    <p:sldId id="388" r:id="rId52"/>
    <p:sldId id="389" r:id="rId53"/>
    <p:sldId id="390" r:id="rId54"/>
    <p:sldId id="371" r:id="rId55"/>
    <p:sldId id="372" r:id="rId56"/>
    <p:sldId id="373" r:id="rId57"/>
    <p:sldId id="374" r:id="rId58"/>
    <p:sldId id="375" r:id="rId59"/>
    <p:sldId id="376" r:id="rId60"/>
    <p:sldId id="422" r:id="rId61"/>
    <p:sldId id="328" r:id="rId62"/>
    <p:sldId id="329" r:id="rId63"/>
    <p:sldId id="330" r:id="rId64"/>
    <p:sldId id="331" r:id="rId65"/>
    <p:sldId id="332" r:id="rId66"/>
    <p:sldId id="333" r:id="rId67"/>
    <p:sldId id="334" r:id="rId68"/>
    <p:sldId id="424" r:id="rId69"/>
    <p:sldId id="317" r:id="rId70"/>
    <p:sldId id="318" r:id="rId71"/>
    <p:sldId id="319" r:id="rId72"/>
    <p:sldId id="320" r:id="rId73"/>
    <p:sldId id="321" r:id="rId74"/>
    <p:sldId id="323" r:id="rId75"/>
    <p:sldId id="324" r:id="rId76"/>
    <p:sldId id="325" r:id="rId77"/>
    <p:sldId id="326" r:id="rId78"/>
    <p:sldId id="327" r:id="rId79"/>
    <p:sldId id="336" r:id="rId80"/>
    <p:sldId id="337" r:id="rId81"/>
    <p:sldId id="338" r:id="rId82"/>
    <p:sldId id="339" r:id="rId83"/>
    <p:sldId id="340" r:id="rId84"/>
    <p:sldId id="341" r:id="rId85"/>
    <p:sldId id="342" r:id="rId86"/>
    <p:sldId id="343" r:id="rId87"/>
    <p:sldId id="344" r:id="rId88"/>
    <p:sldId id="345" r:id="rId89"/>
    <p:sldId id="346" r:id="rId90"/>
    <p:sldId id="347" r:id="rId91"/>
    <p:sldId id="348" r:id="rId92"/>
    <p:sldId id="349" r:id="rId93"/>
    <p:sldId id="350" r:id="rId94"/>
    <p:sldId id="351" r:id="rId95"/>
    <p:sldId id="352" r:id="rId96"/>
    <p:sldId id="353" r:id="rId97"/>
    <p:sldId id="355" r:id="rId98"/>
    <p:sldId id="356" r:id="rId99"/>
    <p:sldId id="357" r:id="rId100"/>
    <p:sldId id="358" r:id="rId101"/>
    <p:sldId id="359" r:id="rId102"/>
    <p:sldId id="360" r:id="rId103"/>
    <p:sldId id="361" r:id="rId104"/>
    <p:sldId id="362" r:id="rId105"/>
    <p:sldId id="363" r:id="rId106"/>
    <p:sldId id="364" r:id="rId107"/>
    <p:sldId id="365" r:id="rId108"/>
    <p:sldId id="366" r:id="rId109"/>
    <p:sldId id="367" r:id="rId110"/>
    <p:sldId id="368" r:id="rId1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339" autoAdjust="0"/>
    <p:restoredTop sz="61708" autoAdjust="0"/>
  </p:normalViewPr>
  <p:slideViewPr>
    <p:cSldViewPr snapToGrid="0">
      <p:cViewPr varScale="1">
        <p:scale>
          <a:sx n="32" d="100"/>
          <a:sy n="32" d="100"/>
        </p:scale>
        <p:origin x="52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presProps" Target="pres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75AB01-EEA5-4D22-981F-4AA09A7E7E8E}" type="datetimeFigureOut">
              <a:rPr lang="ko-KR" altLang="en-US" smtClean="0"/>
              <a:t>2021-02-06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A6C622-8C8E-4560-9C60-37849CBD53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67965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A6C622-8C8E-4560-9C60-37849CBD5356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32072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A6C622-8C8E-4560-9C60-37849CBD5356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96396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Span</a:t>
            </a:r>
            <a:r>
              <a:rPr lang="en-US" altLang="ko-KR" baseline="0" dirty="0" smtClean="0"/>
              <a:t> </a:t>
            </a:r>
            <a:r>
              <a:rPr lang="ko-KR" altLang="en-US" baseline="0" dirty="0" err="1" smtClean="0"/>
              <a:t>한줄</a:t>
            </a:r>
            <a:endParaRPr lang="en-US" altLang="ko-KR" baseline="0" dirty="0" smtClean="0"/>
          </a:p>
          <a:p>
            <a:r>
              <a:rPr lang="en-US" altLang="ko-KR" baseline="0" dirty="0" err="1" smtClean="0"/>
              <a:t>Div</a:t>
            </a:r>
            <a:r>
              <a:rPr lang="en-US" altLang="ko-KR" baseline="0" dirty="0" smtClean="0"/>
              <a:t> </a:t>
            </a:r>
            <a:r>
              <a:rPr lang="ko-KR" altLang="en-US" baseline="0" dirty="0" err="1" smtClean="0"/>
              <a:t>여러줄</a:t>
            </a:r>
            <a:r>
              <a:rPr lang="ko-KR" altLang="en-US" baseline="0" dirty="0" smtClean="0"/>
              <a:t> 묶음</a:t>
            </a:r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A6C622-8C8E-4560-9C60-37849CBD5356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38523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List</a:t>
            </a:r>
            <a:r>
              <a:rPr lang="ko-KR" altLang="en-US" baseline="0" dirty="0" smtClean="0"/>
              <a:t>를 담는 태그</a:t>
            </a:r>
            <a:endParaRPr lang="en-US" altLang="ko-KR" baseline="0" dirty="0" smtClean="0"/>
          </a:p>
          <a:p>
            <a:r>
              <a:rPr lang="en-US" altLang="ko-KR" baseline="0" dirty="0" err="1" smtClean="0"/>
              <a:t>Ul</a:t>
            </a:r>
            <a:r>
              <a:rPr lang="en-US" altLang="ko-KR" baseline="0" dirty="0" smtClean="0"/>
              <a:t> </a:t>
            </a:r>
            <a:r>
              <a:rPr lang="ko-KR" altLang="en-US" baseline="0" dirty="0" err="1" smtClean="0"/>
              <a:t>순서없음</a:t>
            </a:r>
            <a:endParaRPr lang="en-US" altLang="ko-KR" baseline="0" dirty="0" smtClean="0"/>
          </a:p>
          <a:p>
            <a:r>
              <a:rPr lang="en-US" altLang="ko-KR" baseline="0" dirty="0" err="1" smtClean="0"/>
              <a:t>Ol</a:t>
            </a:r>
            <a:r>
              <a:rPr lang="en-US" altLang="ko-KR" baseline="0" dirty="0" smtClean="0"/>
              <a:t> </a:t>
            </a:r>
            <a:r>
              <a:rPr lang="ko-KR" altLang="en-US" baseline="0" dirty="0" err="1" smtClean="0"/>
              <a:t>순서있음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1,2,3,4,,,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A6C622-8C8E-4560-9C60-37849CBD5356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90612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List </a:t>
            </a:r>
            <a:r>
              <a:rPr lang="ko-KR" altLang="en-US" dirty="0" smtClean="0"/>
              <a:t>제목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A6C622-8C8E-4560-9C60-37849CBD5356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51095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A6C622-8C8E-4560-9C60-37849CBD5356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09695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5E2365-9F6E-467D-9035-69B7829835DC}" type="datetimeFigureOut">
              <a:rPr lang="ko-KR" altLang="en-US" smtClean="0"/>
              <a:t>2021-02-06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63095-8D3F-4DDF-B16F-FBECCE1A03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32123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5E2365-9F6E-467D-9035-69B7829835DC}" type="datetimeFigureOut">
              <a:rPr lang="ko-KR" altLang="en-US" smtClean="0"/>
              <a:t>2021-02-06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63095-8D3F-4DDF-B16F-FBECCE1A03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16329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5E2365-9F6E-467D-9035-69B7829835DC}" type="datetimeFigureOut">
              <a:rPr lang="ko-KR" altLang="en-US" smtClean="0"/>
              <a:t>2021-02-06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63095-8D3F-4DDF-B16F-FBECCE1A03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51694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5E2365-9F6E-467D-9035-69B7829835DC}" type="datetimeFigureOut">
              <a:rPr lang="ko-KR" altLang="en-US" smtClean="0"/>
              <a:t>2021-02-06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63095-8D3F-4DDF-B16F-FBECCE1A03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50863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5E2365-9F6E-467D-9035-69B7829835DC}" type="datetimeFigureOut">
              <a:rPr lang="ko-KR" altLang="en-US" smtClean="0"/>
              <a:t>2021-02-06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63095-8D3F-4DDF-B16F-FBECCE1A03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47526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5E2365-9F6E-467D-9035-69B7829835DC}" type="datetimeFigureOut">
              <a:rPr lang="ko-KR" altLang="en-US" smtClean="0"/>
              <a:t>2021-02-06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63095-8D3F-4DDF-B16F-FBECCE1A03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21757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5E2365-9F6E-467D-9035-69B7829835DC}" type="datetimeFigureOut">
              <a:rPr lang="ko-KR" altLang="en-US" smtClean="0"/>
              <a:t>2021-02-06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63095-8D3F-4DDF-B16F-FBECCE1A03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10388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5E2365-9F6E-467D-9035-69B7829835DC}" type="datetimeFigureOut">
              <a:rPr lang="ko-KR" altLang="en-US" smtClean="0"/>
              <a:t>2021-02-06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63095-8D3F-4DDF-B16F-FBECCE1A03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07978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5E2365-9F6E-467D-9035-69B7829835DC}" type="datetimeFigureOut">
              <a:rPr lang="ko-KR" altLang="en-US" smtClean="0"/>
              <a:t>2021-02-06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63095-8D3F-4DDF-B16F-FBECCE1A03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76529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5E2365-9F6E-467D-9035-69B7829835DC}" type="datetimeFigureOut">
              <a:rPr lang="ko-KR" altLang="en-US" smtClean="0"/>
              <a:t>2021-02-06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63095-8D3F-4DDF-B16F-FBECCE1A03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70740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5E2365-9F6E-467D-9035-69B7829835DC}" type="datetimeFigureOut">
              <a:rPr lang="ko-KR" altLang="en-US" smtClean="0"/>
              <a:t>2021-02-06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63095-8D3F-4DDF-B16F-FBECCE1A03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32566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5E2365-9F6E-467D-9035-69B7829835DC}" type="datetimeFigureOut">
              <a:rPr lang="ko-KR" altLang="en-US" smtClean="0"/>
              <a:pPr/>
              <a:t>2021-02-06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F63095-8D3F-4DDF-B16F-FBECCE1A03E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437800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9.png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6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6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6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16.png"/><Relationship Id="rId4" Type="http://schemas.openxmlformats.org/officeDocument/2006/relationships/image" Target="../media/image215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png"/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9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23.png"/><Relationship Id="rId4" Type="http://schemas.openxmlformats.org/officeDocument/2006/relationships/image" Target="../media/image222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png"/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8.png"/><Relationship Id="rId5" Type="http://schemas.openxmlformats.org/officeDocument/2006/relationships/image" Target="../media/image227.png"/><Relationship Id="rId4" Type="http://schemas.openxmlformats.org/officeDocument/2006/relationships/image" Target="../media/image226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3.png"/><Relationship Id="rId5" Type="http://schemas.openxmlformats.org/officeDocument/2006/relationships/image" Target="../media/image232.png"/><Relationship Id="rId4" Type="http://schemas.openxmlformats.org/officeDocument/2006/relationships/image" Target="../media/image231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5.png"/><Relationship Id="rId2" Type="http://schemas.openxmlformats.org/officeDocument/2006/relationships/image" Target="../media/image23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37.png"/><Relationship Id="rId4" Type="http://schemas.openxmlformats.org/officeDocument/2006/relationships/image" Target="../media/image23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9.png"/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41.png"/><Relationship Id="rId4" Type="http://schemas.openxmlformats.org/officeDocument/2006/relationships/image" Target="../media/image24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Relationship Id="rId9" Type="http://schemas.openxmlformats.org/officeDocument/2006/relationships/image" Target="../media/image8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4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4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hyperlink" Target="https://www.w3.org/Style/CSS/" TargetMode="External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sszengarden.com/" TargetMode="Externa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7.png"/><Relationship Id="rId4" Type="http://schemas.openxmlformats.org/officeDocument/2006/relationships/image" Target="../media/image136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3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hyperlink" Target="https://fonts.google.com/earlyaccess" TargetMode="External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4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8.png"/><Relationship Id="rId4" Type="http://schemas.openxmlformats.org/officeDocument/2006/relationships/image" Target="../media/image157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62.png"/><Relationship Id="rId4" Type="http://schemas.openxmlformats.org/officeDocument/2006/relationships/image" Target="../media/image161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7.png"/><Relationship Id="rId4" Type="http://schemas.openxmlformats.org/officeDocument/2006/relationships/image" Target="../media/image176.pn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6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3.png"/><Relationship Id="rId5" Type="http://schemas.openxmlformats.org/officeDocument/2006/relationships/image" Target="../media/image182.png"/><Relationship Id="rId4" Type="http://schemas.openxmlformats.org/officeDocument/2006/relationships/image" Target="../media/image181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6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89.png"/><Relationship Id="rId4" Type="http://schemas.openxmlformats.org/officeDocument/2006/relationships/image" Target="../media/image188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2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5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6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2.png"/><Relationship Id="rId5" Type="http://schemas.openxmlformats.org/officeDocument/2006/relationships/image" Target="../media/image201.png"/><Relationship Id="rId4" Type="http://schemas.openxmlformats.org/officeDocument/2006/relationships/image" Target="../media/image200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06.png"/><Relationship Id="rId4" Type="http://schemas.openxmlformats.org/officeDocument/2006/relationships/image" Target="../media/image20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47D359E1-7B4A-4991-ACA6-C83A4503B23E}"/>
              </a:ext>
            </a:extLst>
          </p:cNvPr>
          <p:cNvGrpSpPr/>
          <p:nvPr/>
        </p:nvGrpSpPr>
        <p:grpSpPr>
          <a:xfrm>
            <a:off x="4815280" y="1937544"/>
            <a:ext cx="2561439" cy="2982912"/>
            <a:chOff x="4815280" y="865981"/>
            <a:chExt cx="2561439" cy="2982912"/>
          </a:xfrm>
        </p:grpSpPr>
        <p:sp>
          <p:nvSpPr>
            <p:cNvPr id="10" name="제목 1">
              <a:extLst>
                <a:ext uri="{FF2B5EF4-FFF2-40B4-BE49-F238E27FC236}">
                  <a16:creationId xmlns:a16="http://schemas.microsoft.com/office/drawing/2014/main" id="{B9FC3C0B-A36E-445D-99FE-D15D26259513}"/>
                </a:ext>
              </a:extLst>
            </p:cNvPr>
            <p:cNvSpPr txBox="1">
              <a:spLocks/>
            </p:cNvSpPr>
            <p:nvPr/>
          </p:nvSpPr>
          <p:spPr>
            <a:xfrm>
              <a:off x="4815280" y="3009106"/>
              <a:ext cx="2561439" cy="839787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HTML5 </a:t>
              </a:r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기초</a:t>
              </a:r>
            </a:p>
          </p:txBody>
        </p:sp>
        <p:pic>
          <p:nvPicPr>
            <p:cNvPr id="1026" name="Picture 2" descr="HTML5 - 위키백과, 우리 모두의 백과사전">
              <a:extLst>
                <a:ext uri="{FF2B5EF4-FFF2-40B4-BE49-F238E27FC236}">
                  <a16:creationId xmlns:a16="http://schemas.microsoft.com/office/drawing/2014/main" id="{D6AC2213-6724-4E06-97B4-ABA3E729928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24436" y="865981"/>
              <a:ext cx="2143125" cy="2143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7858139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6554600" y="4885039"/>
            <a:ext cx="4770538" cy="1431872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6554599" y="1400772"/>
            <a:ext cx="4770538" cy="1287536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6554599" y="3332318"/>
            <a:ext cx="4770538" cy="1041564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671119" y="3339175"/>
            <a:ext cx="5178736" cy="1079768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671119" y="4895651"/>
            <a:ext cx="5178736" cy="1077627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71119" y="1409459"/>
            <a:ext cx="5178736" cy="1350423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87253" y="198652"/>
            <a:ext cx="9091189" cy="667587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텍스트를 묶어주는 태그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19254" y="1652811"/>
            <a:ext cx="5489265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기본형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en-US" altLang="ko-KR" sz="1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</a:t>
            </a:r>
            <a:r>
              <a:rPr lang="en-US" altLang="ko-KR" sz="1400" b="1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</a:t>
            </a:r>
            <a:r>
              <a:rPr lang="en-US" altLang="ko-KR" sz="1400" b="1" i="1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</a:t>
            </a:r>
            <a:r>
              <a:rPr lang="en-US" altLang="ko-KR" sz="1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&gt; </a:t>
            </a:r>
            <a:r>
              <a:rPr lang="ko-KR" altLang="en-US" sz="1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제목 </a:t>
            </a:r>
            <a:r>
              <a:rPr lang="en-US" altLang="ko-KR" sz="1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&lt;/</a:t>
            </a:r>
            <a:r>
              <a:rPr lang="en-US" altLang="ko-KR" sz="1400" b="1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</a:t>
            </a:r>
            <a:r>
              <a:rPr lang="en-US" altLang="ko-KR" sz="1400" b="1" i="1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</a:t>
            </a:r>
            <a:r>
              <a:rPr lang="en-US" altLang="ko-KR" sz="1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&gt;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각 웹 콘텐츠 영역에서 제목을 표시할 때 사용하는 태그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h1 &gt; h2 &gt; h3 &gt; h4 &gt; h5 &gt; h6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19254" y="1216106"/>
            <a:ext cx="283547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</a:t>
            </a:r>
            <a:r>
              <a:rPr lang="en-US" altLang="ko-KR" b="1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</a:t>
            </a:r>
            <a:r>
              <a:rPr lang="en-US" altLang="ko-KR" b="1" i="1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</a:t>
            </a:r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&gt; </a:t>
            </a:r>
            <a:r>
              <a:rPr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태그 </a:t>
            </a:r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– </a:t>
            </a:r>
            <a:r>
              <a:rPr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제목 표시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702735" y="1216106"/>
            <a:ext cx="277570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&lt;p&gt; </a:t>
            </a:r>
            <a:r>
              <a:rPr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태그 </a:t>
            </a:r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– </a:t>
            </a:r>
            <a:r>
              <a:rPr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텍스트</a:t>
            </a:r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단락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22579" y="3124539"/>
            <a:ext cx="262072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</a:t>
            </a:r>
            <a:r>
              <a:rPr lang="en-US" altLang="ko-KR" b="1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br</a:t>
            </a:r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&gt; </a:t>
            </a:r>
            <a:r>
              <a:rPr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태그 </a:t>
            </a:r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– </a:t>
            </a:r>
            <a:r>
              <a:rPr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줄</a:t>
            </a:r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바꾸기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19253" y="3483768"/>
            <a:ext cx="5489265" cy="705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기본형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en-US" altLang="ko-KR" sz="1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</a:t>
            </a:r>
            <a:r>
              <a:rPr lang="en-US" altLang="ko-KR" sz="1400" b="1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br</a:t>
            </a:r>
            <a:r>
              <a:rPr lang="en-US" altLang="ko-KR" sz="1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&gt;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줄을 바꿀 위치에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</a:t>
            </a:r>
            <a:r>
              <a:rPr lang="en-US" altLang="ko-KR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br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&gt;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태그를 사용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닫는 태그가 없음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702735" y="1572161"/>
            <a:ext cx="3911087" cy="1030731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기본형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: </a:t>
            </a:r>
            <a:r>
              <a:rPr lang="en-US" altLang="ko-KR" sz="1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&lt;p&gt; </a:t>
            </a:r>
            <a:r>
              <a:rPr lang="ko-KR" altLang="en-US" sz="1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텍스트 </a:t>
            </a:r>
            <a:r>
              <a:rPr lang="en-US" altLang="ko-KR" sz="1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&lt;/p&gt;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입력한 내용 앞뒤로 빈 줄이 생기면서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/>
            </a:r>
            <a:b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텍스트 단락이 만들어짐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22579" y="4694130"/>
            <a:ext cx="281884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</a:t>
            </a:r>
            <a:r>
              <a:rPr lang="en-US" altLang="ko-KR" b="1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hr</a:t>
            </a:r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&gt; </a:t>
            </a:r>
            <a:r>
              <a:rPr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태그 </a:t>
            </a:r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– </a:t>
            </a:r>
            <a:r>
              <a:rPr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분위기</a:t>
            </a:r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전환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19255" y="5100984"/>
            <a:ext cx="5489265" cy="705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기본형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en-US" altLang="ko-KR" sz="1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</a:t>
            </a:r>
            <a:r>
              <a:rPr lang="en-US" altLang="ko-KR" sz="1400" b="1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hr</a:t>
            </a:r>
            <a:r>
              <a:rPr lang="en-US" altLang="ko-KR" sz="1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&gt;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주제가 바뀔 때 분위기 전환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수평 줄 생김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738213" y="3098314"/>
            <a:ext cx="384670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&lt;blockquote&gt; </a:t>
            </a:r>
            <a:r>
              <a:rPr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태그 </a:t>
            </a:r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– </a:t>
            </a:r>
            <a:r>
              <a:rPr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인용문</a:t>
            </a:r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넣기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702735" y="3517585"/>
            <a:ext cx="5489265" cy="705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기본형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en-US" altLang="ko-KR" sz="1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&lt;blockquote&gt; </a:t>
            </a:r>
            <a:r>
              <a:rPr lang="ko-KR" altLang="en-US" sz="1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인용 내용 </a:t>
            </a:r>
            <a:r>
              <a:rPr lang="en-US" altLang="ko-KR" sz="1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&lt;/blockquote&gt;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다른 텍스트보다 안으로 들여 </a:t>
            </a:r>
            <a:r>
              <a:rPr lang="ko-KR" altLang="en-US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써짐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850872" y="5153220"/>
            <a:ext cx="5489265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기본형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en-US" altLang="ko-KR" sz="1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&lt;pre&gt; </a:t>
            </a:r>
            <a:r>
              <a:rPr lang="ko-KR" altLang="en-US" sz="1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텍스트 </a:t>
            </a:r>
            <a:r>
              <a:rPr lang="en-US" altLang="ko-KR" sz="1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&lt;/pre&gt;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소스에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표시한 공백이 그대로 표시됨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프로그램 소스를 표시할 때 유용함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738213" y="4697835"/>
            <a:ext cx="369856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&lt;pre&gt; </a:t>
            </a:r>
            <a:r>
              <a:rPr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태그 </a:t>
            </a:r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– </a:t>
            </a:r>
            <a:r>
              <a:rPr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입력한</a:t>
            </a:r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그대로 표시</a:t>
            </a:r>
          </a:p>
        </p:txBody>
      </p:sp>
    </p:spTree>
    <p:extLst>
      <p:ext uri="{BB962C8B-B14F-4D97-AF65-F5344CB8AC3E}">
        <p14:creationId xmlns:p14="http://schemas.microsoft.com/office/powerpoint/2010/main" val="140001389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303362" y="66969"/>
            <a:ext cx="10515600" cy="1325563"/>
          </a:xfrm>
        </p:spPr>
        <p:txBody>
          <a:bodyPr/>
          <a:lstStyle/>
          <a:p>
            <a:r>
              <a:rPr lang="en-US" altLang="ko-KR" dirty="0"/>
              <a:t>CSS </a:t>
            </a:r>
            <a:r>
              <a:rPr lang="ko-KR" altLang="en-US" dirty="0"/>
              <a:t>포지셔닝과 주요 속성들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20117" y="1132514"/>
            <a:ext cx="2659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position </a:t>
            </a:r>
            <a:r>
              <a:rPr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속성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20786" y="1661020"/>
            <a:ext cx="51005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웹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문서 안에 요소들을 배치하기 위한 속성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922" y="2129824"/>
            <a:ext cx="3939746" cy="355054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922" y="2776155"/>
            <a:ext cx="4661657" cy="1513107"/>
          </a:xfrm>
          <a:prstGeom prst="rect">
            <a:avLst/>
          </a:prstGeom>
        </p:spPr>
      </p:pic>
      <p:cxnSp>
        <p:nvCxnSpPr>
          <p:cNvPr id="17" name="직선 연결선 16"/>
          <p:cNvCxnSpPr/>
          <p:nvPr/>
        </p:nvCxnSpPr>
        <p:spPr>
          <a:xfrm>
            <a:off x="5939406" y="1015068"/>
            <a:ext cx="0" cy="5410899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6157521" y="1132514"/>
            <a:ext cx="26593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1) static </a:t>
            </a:r>
            <a:endParaRPr lang="ko-KR" altLang="en-US" sz="14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266579" y="1501846"/>
            <a:ext cx="5100506" cy="705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문서의 흐름대로 배치한다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left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속성이나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top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속성을  지정할 수 없다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6403597" y="2578799"/>
            <a:ext cx="3218119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style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.box1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{</a:t>
            </a:r>
          </a:p>
          <a:p>
            <a:r>
              <a:rPr lang="en-US" altLang="ko-KR" sz="1200" dirty="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</a:t>
            </a:r>
            <a:r>
              <a:rPr lang="en-US" altLang="ko-KR" sz="1200" dirty="0" err="1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float</a:t>
            </a:r>
            <a:r>
              <a:rPr lang="en-US" altLang="ko-KR" sz="1200" dirty="0" err="1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sz="1200" dirty="0" err="1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left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</a:p>
          <a:p>
            <a:r>
              <a:rPr lang="en-US" altLang="ko-KR" sz="1200" dirty="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width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100px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</a:p>
          <a:p>
            <a:r>
              <a:rPr lang="en-US" altLang="ko-KR" sz="1200" dirty="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top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300px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</a:p>
          <a:p>
            <a:r>
              <a:rPr lang="en-US" altLang="ko-KR" sz="1200" dirty="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background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#ffd800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</a:p>
          <a:p>
            <a:r>
              <a:rPr lang="en-US" altLang="ko-KR" sz="1200" dirty="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margin-right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10px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</a:p>
          <a:p>
            <a:r>
              <a:rPr lang="en-US" altLang="ko-KR" sz="1200" dirty="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padding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20px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</a:p>
          <a:p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</a:p>
          <a:p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.box2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{</a:t>
            </a:r>
          </a:p>
          <a:p>
            <a:r>
              <a:rPr lang="en-US" altLang="ko-KR" sz="1200" dirty="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width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300px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</a:p>
          <a:p>
            <a:r>
              <a:rPr lang="en-US" altLang="ko-KR" sz="1200" dirty="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background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#0094ff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</a:p>
          <a:p>
            <a:r>
              <a:rPr lang="en-US" altLang="ko-KR" sz="1200" dirty="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</a:t>
            </a:r>
            <a:r>
              <a:rPr lang="en-US" altLang="ko-KR" sz="1200" dirty="0" err="1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float</a:t>
            </a:r>
            <a:r>
              <a:rPr lang="en-US" altLang="ko-KR" sz="1200" dirty="0" err="1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sz="1200" dirty="0" err="1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left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</a:p>
          <a:p>
            <a:r>
              <a:rPr lang="en-US" altLang="ko-KR" sz="1200" dirty="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padding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20px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</a:p>
          <a:p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</a:p>
          <a:p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style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ko-KR" altLang="en-US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4"/>
          <a:srcRect l="1213"/>
          <a:stretch/>
        </p:blipFill>
        <p:spPr>
          <a:xfrm>
            <a:off x="8472881" y="5092025"/>
            <a:ext cx="3418612" cy="533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00952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520117" y="1132514"/>
            <a:ext cx="2659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position </a:t>
            </a:r>
            <a:r>
              <a:rPr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속성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6462320" y="1236560"/>
            <a:ext cx="3218119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style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.box1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{</a:t>
            </a:r>
          </a:p>
          <a:p>
            <a:r>
              <a:rPr lang="en-US" altLang="ko-KR" sz="1200" dirty="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</a:t>
            </a:r>
            <a:r>
              <a:rPr lang="en-US" altLang="ko-KR" sz="1200" dirty="0" err="1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float</a:t>
            </a:r>
            <a:r>
              <a:rPr lang="en-US" altLang="ko-KR" sz="1200" dirty="0" err="1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sz="1200" dirty="0" err="1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left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</a:p>
          <a:p>
            <a:r>
              <a:rPr lang="en-US" altLang="ko-KR" sz="1200" dirty="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width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100px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</a:p>
          <a:p>
            <a:r>
              <a:rPr lang="en-US" altLang="ko-KR" sz="1200" dirty="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background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#ffd800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</a:p>
          <a:p>
            <a:r>
              <a:rPr lang="en-US" altLang="ko-KR" sz="1200" dirty="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margin-right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10px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</a:p>
          <a:p>
            <a:r>
              <a:rPr lang="en-US" altLang="ko-KR" sz="1200" dirty="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padding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20px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</a:p>
          <a:p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</a:p>
          <a:p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.box2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{</a:t>
            </a:r>
          </a:p>
          <a:p>
            <a:r>
              <a:rPr lang="en-US" altLang="ko-KR" sz="1200" dirty="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</a:t>
            </a:r>
            <a:r>
              <a:rPr lang="en-US" altLang="ko-KR" sz="1200" b="1" u="sng" dirty="0" err="1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position</a:t>
            </a:r>
            <a:r>
              <a:rPr lang="en-US" altLang="ko-KR" sz="1200" b="1" u="sng" dirty="0" err="1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sz="1200" b="1" u="sng" dirty="0" err="1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relative</a:t>
            </a:r>
            <a:r>
              <a:rPr lang="en-US" altLang="ko-KR" sz="1200" b="1" u="sng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</a:p>
          <a:p>
            <a:r>
              <a:rPr lang="en-US" altLang="ko-KR" sz="1200" dirty="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left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-50px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</a:p>
          <a:p>
            <a:r>
              <a:rPr lang="en-US" altLang="ko-KR" sz="1200" dirty="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top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30px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</a:p>
          <a:p>
            <a:r>
              <a:rPr lang="en-US" altLang="ko-KR" sz="1200" dirty="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width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300px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</a:p>
          <a:p>
            <a:r>
              <a:rPr lang="en-US" altLang="ko-KR" sz="1200" dirty="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background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#0094ff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</a:p>
          <a:p>
            <a:r>
              <a:rPr lang="en-US" altLang="ko-KR" sz="1200" dirty="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</a:t>
            </a:r>
            <a:r>
              <a:rPr lang="en-US" altLang="ko-KR" sz="1200" dirty="0" err="1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float</a:t>
            </a:r>
            <a:r>
              <a:rPr lang="en-US" altLang="ko-KR" sz="1200" dirty="0" err="1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sz="1200" dirty="0" err="1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left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</a:p>
          <a:p>
            <a:r>
              <a:rPr lang="en-US" altLang="ko-KR" sz="1200" dirty="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padding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20px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</a:p>
          <a:p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</a:p>
          <a:p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style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ko-KR" altLang="en-US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20786" y="1568741"/>
            <a:ext cx="26593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2) relative </a:t>
            </a:r>
            <a:endParaRPr lang="ko-KR" altLang="en-US" sz="14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29175" y="2010332"/>
            <a:ext cx="5100506" cy="1343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자연스럽게 배치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고정되어 있지 않고 다른 요소에 의해 바뀔 수 있다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상대적인 위치를 사용하기 때문에 다른 요소와 조화를 이룬다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left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top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속성을 이용해 요소의 위치를 옮길 수도 있다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3620" y="4985384"/>
            <a:ext cx="3778061" cy="1215088"/>
          </a:xfrm>
          <a:prstGeom prst="rect">
            <a:avLst/>
          </a:prstGeom>
        </p:spPr>
      </p:pic>
      <p:sp>
        <p:nvSpPr>
          <p:cNvPr id="11" name="제목 3">
            <a:extLst>
              <a:ext uri="{FF2B5EF4-FFF2-40B4-BE49-F238E27FC236}">
                <a16:creationId xmlns:a16="http://schemas.microsoft.com/office/drawing/2014/main" id="{E89E7A90-1CE9-4763-A694-5ECC6DC760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362" y="66969"/>
            <a:ext cx="10515600" cy="1325563"/>
          </a:xfrm>
        </p:spPr>
        <p:txBody>
          <a:bodyPr/>
          <a:lstStyle/>
          <a:p>
            <a:r>
              <a:rPr lang="en-US" altLang="ko-KR" dirty="0"/>
              <a:t>CSS </a:t>
            </a:r>
            <a:r>
              <a:rPr lang="ko-KR" altLang="en-US" dirty="0"/>
              <a:t>포지셔닝과 주요 속성들</a:t>
            </a:r>
          </a:p>
        </p:txBody>
      </p:sp>
    </p:spTree>
    <p:extLst>
      <p:ext uri="{BB962C8B-B14F-4D97-AF65-F5344CB8AC3E}">
        <p14:creationId xmlns:p14="http://schemas.microsoft.com/office/powerpoint/2010/main" val="4223296994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520117" y="1065595"/>
            <a:ext cx="2659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position </a:t>
            </a:r>
            <a:r>
              <a:rPr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속성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20786" y="1568741"/>
            <a:ext cx="26593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3) absolute </a:t>
            </a:r>
            <a:endParaRPr lang="ko-KR" altLang="en-US" sz="14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29175" y="2010332"/>
            <a:ext cx="510050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문서의 흐름과는 상관없이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원하는 위치에 요소를 배치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요소의 위치는 가장 가까운 부모 요소나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조상 요소 중 </a:t>
            </a:r>
            <a:r>
              <a:rPr lang="en-US" altLang="ko-KR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position:relative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 요소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left, top, right, bottom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속성을 사용해 네 모서리에서 얼마나 떨어져 있는지 지정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4818208" y="1722629"/>
            <a:ext cx="6003134" cy="4653811"/>
            <a:chOff x="4818208" y="1722629"/>
            <a:chExt cx="6003134" cy="4653811"/>
          </a:xfrm>
        </p:grpSpPr>
        <p:sp>
          <p:nvSpPr>
            <p:cNvPr id="20" name="직사각형 19"/>
            <p:cNvSpPr/>
            <p:nvPr/>
          </p:nvSpPr>
          <p:spPr>
            <a:xfrm>
              <a:off x="7603223" y="1722629"/>
              <a:ext cx="3218119" cy="36009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dirty="0">
                  <a:solidFill>
                    <a:srgbClr val="0000FF"/>
                  </a:solidFill>
                  <a:highlight>
                    <a:srgbClr val="FFFFFF"/>
                  </a:highlight>
                  <a:latin typeface="D2Coding" panose="020B0609020101020101" pitchFamily="49" charset="-127"/>
                  <a:ea typeface="D2Coding" panose="020B0609020101020101" pitchFamily="49" charset="-127"/>
                </a:rPr>
                <a:t>&lt;</a:t>
              </a:r>
              <a:r>
                <a:rPr lang="en-US" altLang="ko-KR" sz="1200" dirty="0">
                  <a:solidFill>
                    <a:srgbClr val="800000"/>
                  </a:solidFill>
                  <a:highlight>
                    <a:srgbClr val="FFFFFF"/>
                  </a:highlight>
                  <a:latin typeface="D2Coding" panose="020B0609020101020101" pitchFamily="49" charset="-127"/>
                  <a:ea typeface="D2Coding" panose="020B0609020101020101" pitchFamily="49" charset="-127"/>
                </a:rPr>
                <a:t>style</a:t>
              </a:r>
              <a:r>
                <a:rPr lang="en-US" altLang="ko-KR" sz="1200" dirty="0">
                  <a:solidFill>
                    <a:srgbClr val="0000FF"/>
                  </a:solidFill>
                  <a:highlight>
                    <a:srgbClr val="FFFFFF"/>
                  </a:highlight>
                  <a:latin typeface="D2Coding" panose="020B0609020101020101" pitchFamily="49" charset="-127"/>
                  <a:ea typeface="D2Coding" panose="020B0609020101020101" pitchFamily="49" charset="-127"/>
                </a:rPr>
                <a:t>&gt;</a:t>
              </a:r>
              <a:endPara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endParaRPr>
            </a:p>
            <a:p>
              <a:r>
                <a:rPr lang="en-US" altLang="ko-KR" sz="1200" dirty="0">
                  <a:solidFill>
                    <a:srgbClr val="800000"/>
                  </a:solidFill>
                  <a:highlight>
                    <a:srgbClr val="FFFFFF"/>
                  </a:highlight>
                  <a:latin typeface="D2Coding" panose="020B0609020101020101" pitchFamily="49" charset="-127"/>
                  <a:ea typeface="D2Coding" panose="020B0609020101020101" pitchFamily="49" charset="-127"/>
                </a:rPr>
                <a:t>#wrap</a:t>
              </a:r>
              <a:r>
                <a:rPr lang="en-US" altLang="ko-KR" sz="1200" dirty="0">
                  <a:solidFill>
                    <a:srgbClr val="000000"/>
                  </a:solidFill>
                  <a:highlight>
                    <a:srgbClr val="FFFFFF"/>
                  </a:highlight>
                  <a:latin typeface="D2Coding" panose="020B0609020101020101" pitchFamily="49" charset="-127"/>
                  <a:ea typeface="D2Coding" panose="020B0609020101020101" pitchFamily="49" charset="-127"/>
                </a:rPr>
                <a:t>{</a:t>
              </a:r>
            </a:p>
            <a:p>
              <a:r>
                <a:rPr lang="en-US" altLang="ko-KR" sz="1200" dirty="0">
                  <a:solidFill>
                    <a:srgbClr val="FF0000"/>
                  </a:solidFill>
                  <a:highlight>
                    <a:srgbClr val="FFFFFF"/>
                  </a:highlight>
                  <a:latin typeface="D2Coding" panose="020B0609020101020101" pitchFamily="49" charset="-127"/>
                  <a:ea typeface="D2Coding" panose="020B0609020101020101" pitchFamily="49" charset="-127"/>
                </a:rPr>
                <a:t>  </a:t>
              </a:r>
              <a:r>
                <a:rPr lang="en-US" altLang="ko-KR" sz="1200" b="1" u="sng" dirty="0" err="1">
                  <a:solidFill>
                    <a:srgbClr val="FF0000"/>
                  </a:solidFill>
                  <a:highlight>
                    <a:srgbClr val="FFFFFF"/>
                  </a:highlight>
                  <a:latin typeface="D2Coding" panose="020B0609020101020101" pitchFamily="49" charset="-127"/>
                  <a:ea typeface="D2Coding" panose="020B0609020101020101" pitchFamily="49" charset="-127"/>
                </a:rPr>
                <a:t>position</a:t>
              </a:r>
              <a:r>
                <a:rPr lang="en-US" altLang="ko-KR" sz="1200" b="1" u="sng" dirty="0" err="1">
                  <a:solidFill>
                    <a:srgbClr val="000000"/>
                  </a:solidFill>
                  <a:highlight>
                    <a:srgbClr val="FFFFFF"/>
                  </a:highlight>
                  <a:latin typeface="D2Coding" panose="020B0609020101020101" pitchFamily="49" charset="-127"/>
                  <a:ea typeface="D2Coding" panose="020B0609020101020101" pitchFamily="49" charset="-127"/>
                </a:rPr>
                <a:t>:</a:t>
              </a:r>
              <a:r>
                <a:rPr lang="en-US" altLang="ko-KR" sz="1200" b="1" u="sng" dirty="0" err="1">
                  <a:solidFill>
                    <a:srgbClr val="0000FF"/>
                  </a:solidFill>
                  <a:highlight>
                    <a:srgbClr val="FFFFFF"/>
                  </a:highlight>
                  <a:latin typeface="D2Coding" panose="020B0609020101020101" pitchFamily="49" charset="-127"/>
                  <a:ea typeface="D2Coding" panose="020B0609020101020101" pitchFamily="49" charset="-127"/>
                </a:rPr>
                <a:t>relative</a:t>
              </a:r>
              <a:r>
                <a:rPr lang="en-US" altLang="ko-KR" sz="1200" b="1" u="sng" dirty="0">
                  <a:solidFill>
                    <a:srgbClr val="000000"/>
                  </a:solidFill>
                  <a:highlight>
                    <a:srgbClr val="FFFFFF"/>
                  </a:highlight>
                  <a:latin typeface="D2Coding" panose="020B0609020101020101" pitchFamily="49" charset="-127"/>
                  <a:ea typeface="D2Coding" panose="020B0609020101020101" pitchFamily="49" charset="-127"/>
                </a:rPr>
                <a:t>;</a:t>
              </a:r>
            </a:p>
            <a:p>
              <a:r>
                <a:rPr lang="en-US" altLang="ko-KR" sz="1200" dirty="0">
                  <a:solidFill>
                    <a:srgbClr val="FF0000"/>
                  </a:solidFill>
                  <a:highlight>
                    <a:srgbClr val="FFFFFF"/>
                  </a:highlight>
                  <a:latin typeface="D2Coding" panose="020B0609020101020101" pitchFamily="49" charset="-127"/>
                  <a:ea typeface="D2Coding" panose="020B0609020101020101" pitchFamily="49" charset="-127"/>
                </a:rPr>
                <a:t>  width</a:t>
              </a:r>
              <a:r>
                <a:rPr lang="en-US" altLang="ko-KR" sz="1200" dirty="0">
                  <a:solidFill>
                    <a:srgbClr val="000000"/>
                  </a:solidFill>
                  <a:highlight>
                    <a:srgbClr val="FFFFFF"/>
                  </a:highlight>
                  <a:latin typeface="D2Coding" panose="020B0609020101020101" pitchFamily="49" charset="-127"/>
                  <a:ea typeface="D2Coding" panose="020B0609020101020101" pitchFamily="49" charset="-127"/>
                </a:rPr>
                <a:t>:</a:t>
              </a:r>
              <a:r>
                <a:rPr lang="en-US" altLang="ko-KR" sz="1200" dirty="0">
                  <a:solidFill>
                    <a:srgbClr val="0000FF"/>
                  </a:solidFill>
                  <a:highlight>
                    <a:srgbClr val="FFFFFF"/>
                  </a:highlight>
                  <a:latin typeface="D2Coding" panose="020B0609020101020101" pitchFamily="49" charset="-127"/>
                  <a:ea typeface="D2Coding" panose="020B0609020101020101" pitchFamily="49" charset="-127"/>
                </a:rPr>
                <a:t>300px</a:t>
              </a:r>
              <a:r>
                <a:rPr lang="en-US" altLang="ko-KR" sz="1200" dirty="0">
                  <a:solidFill>
                    <a:srgbClr val="000000"/>
                  </a:solidFill>
                  <a:highlight>
                    <a:srgbClr val="FFFFFF"/>
                  </a:highlight>
                  <a:latin typeface="D2Coding" panose="020B0609020101020101" pitchFamily="49" charset="-127"/>
                  <a:ea typeface="D2Coding" panose="020B0609020101020101" pitchFamily="49" charset="-127"/>
                </a:rPr>
                <a:t>;</a:t>
              </a:r>
            </a:p>
            <a:p>
              <a:r>
                <a:rPr lang="en-US" altLang="ko-KR" sz="1200" dirty="0">
                  <a:solidFill>
                    <a:srgbClr val="FF0000"/>
                  </a:solidFill>
                  <a:highlight>
                    <a:srgbClr val="FFFFFF"/>
                  </a:highlight>
                  <a:latin typeface="D2Coding" panose="020B0609020101020101" pitchFamily="49" charset="-127"/>
                  <a:ea typeface="D2Coding" panose="020B0609020101020101" pitchFamily="49" charset="-127"/>
                </a:rPr>
                <a:t>  height</a:t>
              </a:r>
              <a:r>
                <a:rPr lang="en-US" altLang="ko-KR" sz="1200" dirty="0">
                  <a:solidFill>
                    <a:srgbClr val="000000"/>
                  </a:solidFill>
                  <a:highlight>
                    <a:srgbClr val="FFFFFF"/>
                  </a:highlight>
                  <a:latin typeface="D2Coding" panose="020B0609020101020101" pitchFamily="49" charset="-127"/>
                  <a:ea typeface="D2Coding" panose="020B0609020101020101" pitchFamily="49" charset="-127"/>
                </a:rPr>
                <a:t>:</a:t>
              </a:r>
              <a:r>
                <a:rPr lang="en-US" altLang="ko-KR" sz="1200" dirty="0">
                  <a:solidFill>
                    <a:srgbClr val="0000FF"/>
                  </a:solidFill>
                  <a:highlight>
                    <a:srgbClr val="FFFFFF"/>
                  </a:highlight>
                  <a:latin typeface="D2Coding" panose="020B0609020101020101" pitchFamily="49" charset="-127"/>
                  <a:ea typeface="D2Coding" panose="020B0609020101020101" pitchFamily="49" charset="-127"/>
                </a:rPr>
                <a:t>300px</a:t>
              </a:r>
              <a:r>
                <a:rPr lang="en-US" altLang="ko-KR" sz="1200" dirty="0">
                  <a:solidFill>
                    <a:srgbClr val="000000"/>
                  </a:solidFill>
                  <a:highlight>
                    <a:srgbClr val="FFFFFF"/>
                  </a:highlight>
                  <a:latin typeface="D2Coding" panose="020B0609020101020101" pitchFamily="49" charset="-127"/>
                  <a:ea typeface="D2Coding" panose="020B0609020101020101" pitchFamily="49" charset="-127"/>
                </a:rPr>
                <a:t>;</a:t>
              </a:r>
            </a:p>
            <a:p>
              <a:r>
                <a:rPr lang="en-US" altLang="ko-KR" sz="1200" dirty="0">
                  <a:solidFill>
                    <a:srgbClr val="FF0000"/>
                  </a:solidFill>
                  <a:highlight>
                    <a:srgbClr val="FFFFFF"/>
                  </a:highlight>
                  <a:latin typeface="D2Coding" panose="020B0609020101020101" pitchFamily="49" charset="-127"/>
                  <a:ea typeface="D2Coding" panose="020B0609020101020101" pitchFamily="49" charset="-127"/>
                </a:rPr>
                <a:t>  border</a:t>
              </a:r>
              <a:r>
                <a:rPr lang="en-US" altLang="ko-KR" sz="1200" dirty="0">
                  <a:solidFill>
                    <a:srgbClr val="000000"/>
                  </a:solidFill>
                  <a:highlight>
                    <a:srgbClr val="FFFFFF"/>
                  </a:highlight>
                  <a:latin typeface="D2Coding" panose="020B0609020101020101" pitchFamily="49" charset="-127"/>
                  <a:ea typeface="D2Coding" panose="020B0609020101020101" pitchFamily="49" charset="-127"/>
                </a:rPr>
                <a:t>:</a:t>
              </a:r>
              <a:r>
                <a:rPr lang="en-US" altLang="ko-KR" sz="1200" dirty="0">
                  <a:solidFill>
                    <a:srgbClr val="0000FF"/>
                  </a:solidFill>
                  <a:highlight>
                    <a:srgbClr val="FFFFFF"/>
                  </a:highlight>
                  <a:latin typeface="D2Coding" panose="020B0609020101020101" pitchFamily="49" charset="-127"/>
                  <a:ea typeface="D2Coding" panose="020B0609020101020101" pitchFamily="49" charset="-127"/>
                </a:rPr>
                <a:t>1px</a:t>
              </a:r>
              <a:r>
                <a:rPr lang="en-US" altLang="ko-KR" sz="1200" dirty="0">
                  <a:solidFill>
                    <a:srgbClr val="000000"/>
                  </a:solidFill>
                  <a:highlight>
                    <a:srgbClr val="FFFFFF"/>
                  </a:highlight>
                  <a:latin typeface="D2Coding" panose="020B0609020101020101" pitchFamily="49" charset="-127"/>
                  <a:ea typeface="D2Coding" panose="020B0609020101020101" pitchFamily="49" charset="-127"/>
                </a:rPr>
                <a:t> </a:t>
              </a:r>
              <a:r>
                <a:rPr lang="en-US" altLang="ko-KR" sz="1200" dirty="0">
                  <a:solidFill>
                    <a:srgbClr val="0000FF"/>
                  </a:solidFill>
                  <a:highlight>
                    <a:srgbClr val="FFFFFF"/>
                  </a:highlight>
                  <a:latin typeface="D2Coding" panose="020B0609020101020101" pitchFamily="49" charset="-127"/>
                  <a:ea typeface="D2Coding" panose="020B0609020101020101" pitchFamily="49" charset="-127"/>
                </a:rPr>
                <a:t>solid</a:t>
              </a:r>
              <a:r>
                <a:rPr lang="en-US" altLang="ko-KR" sz="1200" dirty="0">
                  <a:solidFill>
                    <a:srgbClr val="000000"/>
                  </a:solidFill>
                  <a:highlight>
                    <a:srgbClr val="FFFFFF"/>
                  </a:highlight>
                  <a:latin typeface="D2Coding" panose="020B0609020101020101" pitchFamily="49" charset="-127"/>
                  <a:ea typeface="D2Coding" panose="020B0609020101020101" pitchFamily="49" charset="-127"/>
                </a:rPr>
                <a:t> </a:t>
              </a:r>
              <a:r>
                <a:rPr lang="en-US" altLang="ko-KR" sz="1200" dirty="0">
                  <a:solidFill>
                    <a:srgbClr val="0000FF"/>
                  </a:solidFill>
                  <a:highlight>
                    <a:srgbClr val="FFFFFF"/>
                  </a:highlight>
                  <a:latin typeface="D2Coding" panose="020B0609020101020101" pitchFamily="49" charset="-127"/>
                  <a:ea typeface="D2Coding" panose="020B0609020101020101" pitchFamily="49" charset="-127"/>
                </a:rPr>
                <a:t>#ccc</a:t>
              </a:r>
              <a:r>
                <a:rPr lang="en-US" altLang="ko-KR" sz="1200" dirty="0">
                  <a:solidFill>
                    <a:srgbClr val="000000"/>
                  </a:solidFill>
                  <a:highlight>
                    <a:srgbClr val="FFFFFF"/>
                  </a:highlight>
                  <a:latin typeface="D2Coding" panose="020B0609020101020101" pitchFamily="49" charset="-127"/>
                  <a:ea typeface="D2Coding" panose="020B0609020101020101" pitchFamily="49" charset="-127"/>
                </a:rPr>
                <a:t>;</a:t>
              </a:r>
            </a:p>
            <a:p>
              <a:r>
                <a:rPr lang="en-US" altLang="ko-KR" sz="1200" dirty="0">
                  <a:solidFill>
                    <a:srgbClr val="000000"/>
                  </a:solidFill>
                  <a:highlight>
                    <a:srgbClr val="FFFFFF"/>
                  </a:highlight>
                  <a:latin typeface="D2Coding" panose="020B0609020101020101" pitchFamily="49" charset="-127"/>
                  <a:ea typeface="D2Coding" panose="020B0609020101020101" pitchFamily="49" charset="-127"/>
                </a:rPr>
                <a:t>}</a:t>
              </a:r>
            </a:p>
            <a:p>
              <a:r>
                <a:rPr lang="en-US" altLang="ko-KR" sz="1200" dirty="0">
                  <a:solidFill>
                    <a:srgbClr val="800000"/>
                  </a:solidFill>
                  <a:highlight>
                    <a:srgbClr val="FFFFFF"/>
                  </a:highlight>
                  <a:latin typeface="D2Coding" panose="020B0609020101020101" pitchFamily="49" charset="-127"/>
                  <a:ea typeface="D2Coding" panose="020B0609020101020101" pitchFamily="49" charset="-127"/>
                </a:rPr>
                <a:t>.box</a:t>
              </a:r>
              <a:r>
                <a:rPr lang="en-US" altLang="ko-KR" sz="1200" dirty="0">
                  <a:solidFill>
                    <a:srgbClr val="000000"/>
                  </a:solidFill>
                  <a:highlight>
                    <a:srgbClr val="FFFFFF"/>
                  </a:highlight>
                  <a:latin typeface="D2Coding" panose="020B0609020101020101" pitchFamily="49" charset="-127"/>
                  <a:ea typeface="D2Coding" panose="020B0609020101020101" pitchFamily="49" charset="-127"/>
                </a:rPr>
                <a:t>{</a:t>
              </a:r>
            </a:p>
            <a:p>
              <a:r>
                <a:rPr lang="en-US" altLang="ko-KR" sz="1200" dirty="0">
                  <a:solidFill>
                    <a:srgbClr val="FF0000"/>
                  </a:solidFill>
                  <a:highlight>
                    <a:srgbClr val="FFFFFF"/>
                  </a:highlight>
                  <a:latin typeface="D2Coding" panose="020B0609020101020101" pitchFamily="49" charset="-127"/>
                  <a:ea typeface="D2Coding" panose="020B0609020101020101" pitchFamily="49" charset="-127"/>
                </a:rPr>
                <a:t>  </a:t>
              </a:r>
              <a:r>
                <a:rPr lang="en-US" altLang="ko-KR" sz="1200" b="1" u="sng" dirty="0" err="1">
                  <a:solidFill>
                    <a:srgbClr val="FF0000"/>
                  </a:solidFill>
                  <a:highlight>
                    <a:srgbClr val="FFFFFF"/>
                  </a:highlight>
                  <a:latin typeface="D2Coding" panose="020B0609020101020101" pitchFamily="49" charset="-127"/>
                  <a:ea typeface="D2Coding" panose="020B0609020101020101" pitchFamily="49" charset="-127"/>
                </a:rPr>
                <a:t>position</a:t>
              </a:r>
              <a:r>
                <a:rPr lang="en-US" altLang="ko-KR" sz="1200" b="1" u="sng" dirty="0" err="1">
                  <a:solidFill>
                    <a:srgbClr val="000000"/>
                  </a:solidFill>
                  <a:highlight>
                    <a:srgbClr val="FFFFFF"/>
                  </a:highlight>
                  <a:latin typeface="D2Coding" panose="020B0609020101020101" pitchFamily="49" charset="-127"/>
                  <a:ea typeface="D2Coding" panose="020B0609020101020101" pitchFamily="49" charset="-127"/>
                </a:rPr>
                <a:t>:</a:t>
              </a:r>
              <a:r>
                <a:rPr lang="en-US" altLang="ko-KR" sz="1200" b="1" u="sng" dirty="0" err="1">
                  <a:solidFill>
                    <a:srgbClr val="0000FF"/>
                  </a:solidFill>
                  <a:highlight>
                    <a:srgbClr val="FFFFFF"/>
                  </a:highlight>
                  <a:latin typeface="D2Coding" panose="020B0609020101020101" pitchFamily="49" charset="-127"/>
                  <a:ea typeface="D2Coding" panose="020B0609020101020101" pitchFamily="49" charset="-127"/>
                </a:rPr>
                <a:t>absolute</a:t>
              </a:r>
              <a:r>
                <a:rPr lang="en-US" altLang="ko-KR" sz="1200" b="1" u="sng" dirty="0">
                  <a:solidFill>
                    <a:srgbClr val="000000"/>
                  </a:solidFill>
                  <a:highlight>
                    <a:srgbClr val="FFFFFF"/>
                  </a:highlight>
                  <a:latin typeface="D2Coding" panose="020B0609020101020101" pitchFamily="49" charset="-127"/>
                  <a:ea typeface="D2Coding" panose="020B0609020101020101" pitchFamily="49" charset="-127"/>
                </a:rPr>
                <a:t>;</a:t>
              </a:r>
            </a:p>
            <a:p>
              <a:r>
                <a:rPr lang="en-US" altLang="ko-KR" sz="1200" dirty="0">
                  <a:solidFill>
                    <a:srgbClr val="FF0000"/>
                  </a:solidFill>
                  <a:highlight>
                    <a:srgbClr val="FFFFFF"/>
                  </a:highlight>
                  <a:latin typeface="D2Coding" panose="020B0609020101020101" pitchFamily="49" charset="-127"/>
                  <a:ea typeface="D2Coding" panose="020B0609020101020101" pitchFamily="49" charset="-127"/>
                </a:rPr>
                <a:t>  width</a:t>
              </a:r>
              <a:r>
                <a:rPr lang="en-US" altLang="ko-KR" sz="1200" dirty="0">
                  <a:solidFill>
                    <a:srgbClr val="000000"/>
                  </a:solidFill>
                  <a:highlight>
                    <a:srgbClr val="FFFFFF"/>
                  </a:highlight>
                  <a:latin typeface="D2Coding" panose="020B0609020101020101" pitchFamily="49" charset="-127"/>
                  <a:ea typeface="D2Coding" panose="020B0609020101020101" pitchFamily="49" charset="-127"/>
                </a:rPr>
                <a:t>:</a:t>
              </a:r>
              <a:r>
                <a:rPr lang="en-US" altLang="ko-KR" sz="1200" dirty="0">
                  <a:solidFill>
                    <a:srgbClr val="0000FF"/>
                  </a:solidFill>
                  <a:highlight>
                    <a:srgbClr val="FFFFFF"/>
                  </a:highlight>
                  <a:latin typeface="D2Coding" panose="020B0609020101020101" pitchFamily="49" charset="-127"/>
                  <a:ea typeface="D2Coding" panose="020B0609020101020101" pitchFamily="49" charset="-127"/>
                </a:rPr>
                <a:t>50px</a:t>
              </a:r>
              <a:r>
                <a:rPr lang="en-US" altLang="ko-KR" sz="1200" dirty="0">
                  <a:solidFill>
                    <a:srgbClr val="000000"/>
                  </a:solidFill>
                  <a:highlight>
                    <a:srgbClr val="FFFFFF"/>
                  </a:highlight>
                  <a:latin typeface="D2Coding" panose="020B0609020101020101" pitchFamily="49" charset="-127"/>
                  <a:ea typeface="D2Coding" panose="020B0609020101020101" pitchFamily="49" charset="-127"/>
                </a:rPr>
                <a:t>;</a:t>
              </a:r>
            </a:p>
            <a:p>
              <a:r>
                <a:rPr lang="en-US" altLang="ko-KR" sz="1200" dirty="0">
                  <a:solidFill>
                    <a:srgbClr val="FF0000"/>
                  </a:solidFill>
                  <a:highlight>
                    <a:srgbClr val="FFFFFF"/>
                  </a:highlight>
                  <a:latin typeface="D2Coding" panose="020B0609020101020101" pitchFamily="49" charset="-127"/>
                  <a:ea typeface="D2Coding" panose="020B0609020101020101" pitchFamily="49" charset="-127"/>
                </a:rPr>
                <a:t>  height</a:t>
              </a:r>
              <a:r>
                <a:rPr lang="en-US" altLang="ko-KR" sz="1200" dirty="0">
                  <a:solidFill>
                    <a:srgbClr val="000000"/>
                  </a:solidFill>
                  <a:highlight>
                    <a:srgbClr val="FFFFFF"/>
                  </a:highlight>
                  <a:latin typeface="D2Coding" panose="020B0609020101020101" pitchFamily="49" charset="-127"/>
                  <a:ea typeface="D2Coding" panose="020B0609020101020101" pitchFamily="49" charset="-127"/>
                </a:rPr>
                <a:t>:</a:t>
              </a:r>
              <a:r>
                <a:rPr lang="en-US" altLang="ko-KR" sz="1200" dirty="0">
                  <a:solidFill>
                    <a:srgbClr val="0000FF"/>
                  </a:solidFill>
                  <a:highlight>
                    <a:srgbClr val="FFFFFF"/>
                  </a:highlight>
                  <a:latin typeface="D2Coding" panose="020B0609020101020101" pitchFamily="49" charset="-127"/>
                  <a:ea typeface="D2Coding" panose="020B0609020101020101" pitchFamily="49" charset="-127"/>
                </a:rPr>
                <a:t>50px</a:t>
              </a:r>
              <a:r>
                <a:rPr lang="en-US" altLang="ko-KR" sz="1200" dirty="0">
                  <a:solidFill>
                    <a:srgbClr val="000000"/>
                  </a:solidFill>
                  <a:highlight>
                    <a:srgbClr val="FFFFFF"/>
                  </a:highlight>
                  <a:latin typeface="D2Coding" panose="020B0609020101020101" pitchFamily="49" charset="-127"/>
                  <a:ea typeface="D2Coding" panose="020B0609020101020101" pitchFamily="49" charset="-127"/>
                </a:rPr>
                <a:t>;</a:t>
              </a:r>
            </a:p>
            <a:p>
              <a:r>
                <a:rPr lang="en-US" altLang="ko-KR" sz="1200" dirty="0">
                  <a:solidFill>
                    <a:srgbClr val="FF0000"/>
                  </a:solidFill>
                  <a:highlight>
                    <a:srgbClr val="FFFFFF"/>
                  </a:highlight>
                  <a:latin typeface="D2Coding" panose="020B0609020101020101" pitchFamily="49" charset="-127"/>
                  <a:ea typeface="D2Coding" panose="020B0609020101020101" pitchFamily="49" charset="-127"/>
                </a:rPr>
                <a:t>  background</a:t>
              </a:r>
              <a:r>
                <a:rPr lang="en-US" altLang="ko-KR" sz="1200" dirty="0">
                  <a:solidFill>
                    <a:srgbClr val="000000"/>
                  </a:solidFill>
                  <a:highlight>
                    <a:srgbClr val="FFFFFF"/>
                  </a:highlight>
                  <a:latin typeface="D2Coding" panose="020B0609020101020101" pitchFamily="49" charset="-127"/>
                  <a:ea typeface="D2Coding" panose="020B0609020101020101" pitchFamily="49" charset="-127"/>
                </a:rPr>
                <a:t>:</a:t>
              </a:r>
              <a:r>
                <a:rPr lang="en-US" altLang="ko-KR" sz="1200" dirty="0">
                  <a:solidFill>
                    <a:srgbClr val="0000FF"/>
                  </a:solidFill>
                  <a:highlight>
                    <a:srgbClr val="FFFFFF"/>
                  </a:highlight>
                  <a:latin typeface="D2Coding" panose="020B0609020101020101" pitchFamily="49" charset="-127"/>
                  <a:ea typeface="D2Coding" panose="020B0609020101020101" pitchFamily="49" charset="-127"/>
                </a:rPr>
                <a:t>#0094ff</a:t>
              </a:r>
              <a:r>
                <a:rPr lang="en-US" altLang="ko-KR" sz="1200" dirty="0">
                  <a:solidFill>
                    <a:srgbClr val="000000"/>
                  </a:solidFill>
                  <a:highlight>
                    <a:srgbClr val="FFFFFF"/>
                  </a:highlight>
                  <a:latin typeface="D2Coding" panose="020B0609020101020101" pitchFamily="49" charset="-127"/>
                  <a:ea typeface="D2Coding" panose="020B0609020101020101" pitchFamily="49" charset="-127"/>
                </a:rPr>
                <a:t>;</a:t>
              </a:r>
            </a:p>
            <a:p>
              <a:r>
                <a:rPr lang="en-US" altLang="ko-KR" sz="1200" dirty="0">
                  <a:solidFill>
                    <a:srgbClr val="000000"/>
                  </a:solidFill>
                  <a:highlight>
                    <a:srgbClr val="FFFFFF"/>
                  </a:highlight>
                  <a:latin typeface="D2Coding" panose="020B0609020101020101" pitchFamily="49" charset="-127"/>
                  <a:ea typeface="D2Coding" panose="020B0609020101020101" pitchFamily="49" charset="-127"/>
                </a:rPr>
                <a:t>}</a:t>
              </a:r>
            </a:p>
            <a:p>
              <a:r>
                <a:rPr lang="en-US" altLang="ko-KR" sz="1200" dirty="0">
                  <a:solidFill>
                    <a:srgbClr val="800000"/>
                  </a:solidFill>
                  <a:highlight>
                    <a:srgbClr val="FFFFFF"/>
                  </a:highlight>
                  <a:latin typeface="D2Coding" panose="020B0609020101020101" pitchFamily="49" charset="-127"/>
                  <a:ea typeface="D2Coding" panose="020B0609020101020101" pitchFamily="49" charset="-127"/>
                </a:rPr>
                <a:t>#crd1</a:t>
              </a:r>
              <a:r>
                <a:rPr lang="en-US" altLang="ko-KR" sz="1200" dirty="0">
                  <a:solidFill>
                    <a:srgbClr val="000000"/>
                  </a:solidFill>
                  <a:highlight>
                    <a:srgbClr val="FFFFFF"/>
                  </a:highlight>
                  <a:latin typeface="D2Coding" panose="020B0609020101020101" pitchFamily="49" charset="-127"/>
                  <a:ea typeface="D2Coding" panose="020B0609020101020101" pitchFamily="49" charset="-127"/>
                </a:rPr>
                <a:t> { </a:t>
              </a:r>
              <a:r>
                <a:rPr lang="en-US" altLang="ko-KR" sz="1200" dirty="0">
                  <a:solidFill>
                    <a:srgbClr val="FF0000"/>
                  </a:solidFill>
                  <a:highlight>
                    <a:srgbClr val="FFFFFF"/>
                  </a:highlight>
                  <a:latin typeface="D2Coding" panose="020B0609020101020101" pitchFamily="49" charset="-127"/>
                  <a:ea typeface="D2Coding" panose="020B0609020101020101" pitchFamily="49" charset="-127"/>
                </a:rPr>
                <a:t>top</a:t>
              </a:r>
              <a:r>
                <a:rPr lang="en-US" altLang="ko-KR" sz="1200" dirty="0">
                  <a:solidFill>
                    <a:srgbClr val="000000"/>
                  </a:solidFill>
                  <a:highlight>
                    <a:srgbClr val="FFFFFF"/>
                  </a:highlight>
                  <a:latin typeface="D2Coding" panose="020B0609020101020101" pitchFamily="49" charset="-127"/>
                  <a:ea typeface="D2Coding" panose="020B0609020101020101" pitchFamily="49" charset="-127"/>
                </a:rPr>
                <a:t>:</a:t>
              </a:r>
              <a:r>
                <a:rPr lang="en-US" altLang="ko-KR" sz="1200" dirty="0">
                  <a:solidFill>
                    <a:srgbClr val="0000FF"/>
                  </a:solidFill>
                  <a:highlight>
                    <a:srgbClr val="FFFFFF"/>
                  </a:highlight>
                  <a:latin typeface="D2Coding" panose="020B0609020101020101" pitchFamily="49" charset="-127"/>
                  <a:ea typeface="D2Coding" panose="020B0609020101020101" pitchFamily="49" charset="-127"/>
                </a:rPr>
                <a:t>0</a:t>
              </a:r>
              <a:r>
                <a:rPr lang="en-US" altLang="ko-KR" sz="1200" dirty="0">
                  <a:solidFill>
                    <a:srgbClr val="000000"/>
                  </a:solidFill>
                  <a:highlight>
                    <a:srgbClr val="FFFFFF"/>
                  </a:highlight>
                  <a:latin typeface="D2Coding" panose="020B0609020101020101" pitchFamily="49" charset="-127"/>
                  <a:ea typeface="D2Coding" panose="020B0609020101020101" pitchFamily="49" charset="-127"/>
                </a:rPr>
                <a:t>; </a:t>
              </a:r>
              <a:r>
                <a:rPr lang="en-US" altLang="ko-KR" sz="1200" dirty="0">
                  <a:solidFill>
                    <a:srgbClr val="FF0000"/>
                  </a:solidFill>
                  <a:highlight>
                    <a:srgbClr val="FFFFFF"/>
                  </a:highlight>
                  <a:latin typeface="D2Coding" panose="020B0609020101020101" pitchFamily="49" charset="-127"/>
                  <a:ea typeface="D2Coding" panose="020B0609020101020101" pitchFamily="49" charset="-127"/>
                </a:rPr>
                <a:t>left</a:t>
              </a:r>
              <a:r>
                <a:rPr lang="en-US" altLang="ko-KR" sz="1200" dirty="0">
                  <a:solidFill>
                    <a:srgbClr val="000000"/>
                  </a:solidFill>
                  <a:highlight>
                    <a:srgbClr val="FFFFFF"/>
                  </a:highlight>
                  <a:latin typeface="D2Coding" panose="020B0609020101020101" pitchFamily="49" charset="-127"/>
                  <a:ea typeface="D2Coding" panose="020B0609020101020101" pitchFamily="49" charset="-127"/>
                </a:rPr>
                <a:t>:</a:t>
              </a:r>
              <a:r>
                <a:rPr lang="en-US" altLang="ko-KR" sz="1200" dirty="0">
                  <a:solidFill>
                    <a:srgbClr val="0000FF"/>
                  </a:solidFill>
                  <a:highlight>
                    <a:srgbClr val="FFFFFF"/>
                  </a:highlight>
                  <a:latin typeface="D2Coding" panose="020B0609020101020101" pitchFamily="49" charset="-127"/>
                  <a:ea typeface="D2Coding" panose="020B0609020101020101" pitchFamily="49" charset="-127"/>
                </a:rPr>
                <a:t>0</a:t>
              </a:r>
              <a:r>
                <a:rPr lang="en-US" altLang="ko-KR" sz="1200" dirty="0">
                  <a:solidFill>
                    <a:srgbClr val="000000"/>
                  </a:solidFill>
                  <a:highlight>
                    <a:srgbClr val="FFFFFF"/>
                  </a:highlight>
                  <a:latin typeface="D2Coding" panose="020B0609020101020101" pitchFamily="49" charset="-127"/>
                  <a:ea typeface="D2Coding" panose="020B0609020101020101" pitchFamily="49" charset="-127"/>
                </a:rPr>
                <a:t>; }</a:t>
              </a:r>
            </a:p>
            <a:p>
              <a:r>
                <a:rPr lang="en-US" altLang="ko-KR" sz="1200" dirty="0">
                  <a:solidFill>
                    <a:srgbClr val="800000"/>
                  </a:solidFill>
                  <a:highlight>
                    <a:srgbClr val="FFFFFF"/>
                  </a:highlight>
                  <a:latin typeface="D2Coding" panose="020B0609020101020101" pitchFamily="49" charset="-127"/>
                  <a:ea typeface="D2Coding" panose="020B0609020101020101" pitchFamily="49" charset="-127"/>
                </a:rPr>
                <a:t>#crd2 </a:t>
              </a:r>
              <a:r>
                <a:rPr lang="en-US" altLang="ko-KR" sz="1200" dirty="0">
                  <a:solidFill>
                    <a:srgbClr val="000000"/>
                  </a:solidFill>
                  <a:highlight>
                    <a:srgbClr val="FFFFFF"/>
                  </a:highlight>
                  <a:latin typeface="D2Coding" panose="020B0609020101020101" pitchFamily="49" charset="-127"/>
                  <a:ea typeface="D2Coding" panose="020B0609020101020101" pitchFamily="49" charset="-127"/>
                </a:rPr>
                <a:t>{ </a:t>
              </a:r>
              <a:r>
                <a:rPr lang="en-US" altLang="ko-KR" sz="1200" dirty="0">
                  <a:solidFill>
                    <a:srgbClr val="FF0000"/>
                  </a:solidFill>
                  <a:highlight>
                    <a:srgbClr val="FFFFFF"/>
                  </a:highlight>
                  <a:latin typeface="D2Coding" panose="020B0609020101020101" pitchFamily="49" charset="-127"/>
                  <a:ea typeface="D2Coding" panose="020B0609020101020101" pitchFamily="49" charset="-127"/>
                </a:rPr>
                <a:t>top</a:t>
              </a:r>
              <a:r>
                <a:rPr lang="en-US" altLang="ko-KR" sz="1200" dirty="0">
                  <a:solidFill>
                    <a:srgbClr val="000000"/>
                  </a:solidFill>
                  <a:highlight>
                    <a:srgbClr val="FFFFFF"/>
                  </a:highlight>
                  <a:latin typeface="D2Coding" panose="020B0609020101020101" pitchFamily="49" charset="-127"/>
                  <a:ea typeface="D2Coding" panose="020B0609020101020101" pitchFamily="49" charset="-127"/>
                </a:rPr>
                <a:t>:</a:t>
              </a:r>
              <a:r>
                <a:rPr lang="en-US" altLang="ko-KR" sz="1200" dirty="0">
                  <a:solidFill>
                    <a:srgbClr val="0000FF"/>
                  </a:solidFill>
                  <a:highlight>
                    <a:srgbClr val="FFFFFF"/>
                  </a:highlight>
                  <a:latin typeface="D2Coding" panose="020B0609020101020101" pitchFamily="49" charset="-127"/>
                  <a:ea typeface="D2Coding" panose="020B0609020101020101" pitchFamily="49" charset="-127"/>
                </a:rPr>
                <a:t>0</a:t>
              </a:r>
              <a:r>
                <a:rPr lang="en-US" altLang="ko-KR" sz="1200" dirty="0">
                  <a:solidFill>
                    <a:srgbClr val="000000"/>
                  </a:solidFill>
                  <a:highlight>
                    <a:srgbClr val="FFFFFF"/>
                  </a:highlight>
                  <a:latin typeface="D2Coding" panose="020B0609020101020101" pitchFamily="49" charset="-127"/>
                  <a:ea typeface="D2Coding" panose="020B0609020101020101" pitchFamily="49" charset="-127"/>
                </a:rPr>
                <a:t>; </a:t>
              </a:r>
              <a:r>
                <a:rPr lang="en-US" altLang="ko-KR" sz="1200" dirty="0">
                  <a:solidFill>
                    <a:srgbClr val="FF0000"/>
                  </a:solidFill>
                  <a:highlight>
                    <a:srgbClr val="FFFFFF"/>
                  </a:highlight>
                  <a:latin typeface="D2Coding" panose="020B0609020101020101" pitchFamily="49" charset="-127"/>
                  <a:ea typeface="D2Coding" panose="020B0609020101020101" pitchFamily="49" charset="-127"/>
                </a:rPr>
                <a:t>right</a:t>
              </a:r>
              <a:r>
                <a:rPr lang="en-US" altLang="ko-KR" sz="1200" dirty="0">
                  <a:solidFill>
                    <a:srgbClr val="000000"/>
                  </a:solidFill>
                  <a:highlight>
                    <a:srgbClr val="FFFFFF"/>
                  </a:highlight>
                  <a:latin typeface="D2Coding" panose="020B0609020101020101" pitchFamily="49" charset="-127"/>
                  <a:ea typeface="D2Coding" panose="020B0609020101020101" pitchFamily="49" charset="-127"/>
                </a:rPr>
                <a:t>:</a:t>
              </a:r>
              <a:r>
                <a:rPr lang="en-US" altLang="ko-KR" sz="1200" dirty="0">
                  <a:solidFill>
                    <a:srgbClr val="0000FF"/>
                  </a:solidFill>
                  <a:highlight>
                    <a:srgbClr val="FFFFFF"/>
                  </a:highlight>
                  <a:latin typeface="D2Coding" panose="020B0609020101020101" pitchFamily="49" charset="-127"/>
                  <a:ea typeface="D2Coding" panose="020B0609020101020101" pitchFamily="49" charset="-127"/>
                </a:rPr>
                <a:t>0</a:t>
              </a:r>
              <a:r>
                <a:rPr lang="en-US" altLang="ko-KR" sz="1200" dirty="0">
                  <a:solidFill>
                    <a:srgbClr val="000000"/>
                  </a:solidFill>
                  <a:highlight>
                    <a:srgbClr val="FFFFFF"/>
                  </a:highlight>
                  <a:latin typeface="D2Coding" panose="020B0609020101020101" pitchFamily="49" charset="-127"/>
                  <a:ea typeface="D2Coding" panose="020B0609020101020101" pitchFamily="49" charset="-127"/>
                </a:rPr>
                <a:t>; }</a:t>
              </a:r>
            </a:p>
            <a:p>
              <a:r>
                <a:rPr lang="en-US" altLang="ko-KR" sz="1200" dirty="0">
                  <a:solidFill>
                    <a:srgbClr val="800000"/>
                  </a:solidFill>
                  <a:highlight>
                    <a:srgbClr val="FFFFFF"/>
                  </a:highlight>
                  <a:latin typeface="D2Coding" panose="020B0609020101020101" pitchFamily="49" charset="-127"/>
                  <a:ea typeface="D2Coding" panose="020B0609020101020101" pitchFamily="49" charset="-127"/>
                </a:rPr>
                <a:t>#crd3 </a:t>
              </a:r>
              <a:r>
                <a:rPr lang="en-US" altLang="ko-KR" sz="1200" dirty="0">
                  <a:solidFill>
                    <a:srgbClr val="000000"/>
                  </a:solidFill>
                  <a:highlight>
                    <a:srgbClr val="FFFFFF"/>
                  </a:highlight>
                  <a:latin typeface="D2Coding" panose="020B0609020101020101" pitchFamily="49" charset="-127"/>
                  <a:ea typeface="D2Coding" panose="020B0609020101020101" pitchFamily="49" charset="-127"/>
                </a:rPr>
                <a:t>{ </a:t>
              </a:r>
              <a:r>
                <a:rPr lang="en-US" altLang="ko-KR" sz="1200" dirty="0">
                  <a:solidFill>
                    <a:srgbClr val="FF0000"/>
                  </a:solidFill>
                  <a:highlight>
                    <a:srgbClr val="FFFFFF"/>
                  </a:highlight>
                  <a:latin typeface="D2Coding" panose="020B0609020101020101" pitchFamily="49" charset="-127"/>
                  <a:ea typeface="D2Coding" panose="020B0609020101020101" pitchFamily="49" charset="-127"/>
                </a:rPr>
                <a:t>bottom</a:t>
              </a:r>
              <a:r>
                <a:rPr lang="en-US" altLang="ko-KR" sz="1200" dirty="0">
                  <a:solidFill>
                    <a:srgbClr val="000000"/>
                  </a:solidFill>
                  <a:highlight>
                    <a:srgbClr val="FFFFFF"/>
                  </a:highlight>
                  <a:latin typeface="D2Coding" panose="020B0609020101020101" pitchFamily="49" charset="-127"/>
                  <a:ea typeface="D2Coding" panose="020B0609020101020101" pitchFamily="49" charset="-127"/>
                </a:rPr>
                <a:t>:</a:t>
              </a:r>
              <a:r>
                <a:rPr lang="en-US" altLang="ko-KR" sz="1200" dirty="0">
                  <a:solidFill>
                    <a:srgbClr val="0000FF"/>
                  </a:solidFill>
                  <a:highlight>
                    <a:srgbClr val="FFFFFF"/>
                  </a:highlight>
                  <a:latin typeface="D2Coding" panose="020B0609020101020101" pitchFamily="49" charset="-127"/>
                  <a:ea typeface="D2Coding" panose="020B0609020101020101" pitchFamily="49" charset="-127"/>
                </a:rPr>
                <a:t>0</a:t>
              </a:r>
              <a:r>
                <a:rPr lang="en-US" altLang="ko-KR" sz="1200" dirty="0">
                  <a:solidFill>
                    <a:srgbClr val="000000"/>
                  </a:solidFill>
                  <a:highlight>
                    <a:srgbClr val="FFFFFF"/>
                  </a:highlight>
                  <a:latin typeface="D2Coding" panose="020B0609020101020101" pitchFamily="49" charset="-127"/>
                  <a:ea typeface="D2Coding" panose="020B0609020101020101" pitchFamily="49" charset="-127"/>
                </a:rPr>
                <a:t>; </a:t>
              </a:r>
              <a:r>
                <a:rPr lang="en-US" altLang="ko-KR" sz="1200" dirty="0">
                  <a:solidFill>
                    <a:srgbClr val="FF0000"/>
                  </a:solidFill>
                  <a:highlight>
                    <a:srgbClr val="FFFFFF"/>
                  </a:highlight>
                  <a:latin typeface="D2Coding" panose="020B0609020101020101" pitchFamily="49" charset="-127"/>
                  <a:ea typeface="D2Coding" panose="020B0609020101020101" pitchFamily="49" charset="-127"/>
                </a:rPr>
                <a:t>left</a:t>
              </a:r>
              <a:r>
                <a:rPr lang="en-US" altLang="ko-KR" sz="1200" dirty="0">
                  <a:solidFill>
                    <a:srgbClr val="000000"/>
                  </a:solidFill>
                  <a:highlight>
                    <a:srgbClr val="FFFFFF"/>
                  </a:highlight>
                  <a:latin typeface="D2Coding" panose="020B0609020101020101" pitchFamily="49" charset="-127"/>
                  <a:ea typeface="D2Coding" panose="020B0609020101020101" pitchFamily="49" charset="-127"/>
                </a:rPr>
                <a:t>:</a:t>
              </a:r>
              <a:r>
                <a:rPr lang="en-US" altLang="ko-KR" sz="1200" dirty="0">
                  <a:solidFill>
                    <a:srgbClr val="0000FF"/>
                  </a:solidFill>
                  <a:highlight>
                    <a:srgbClr val="FFFFFF"/>
                  </a:highlight>
                  <a:latin typeface="D2Coding" panose="020B0609020101020101" pitchFamily="49" charset="-127"/>
                  <a:ea typeface="D2Coding" panose="020B0609020101020101" pitchFamily="49" charset="-127"/>
                </a:rPr>
                <a:t>0</a:t>
              </a:r>
              <a:r>
                <a:rPr lang="en-US" altLang="ko-KR" sz="1200" dirty="0">
                  <a:solidFill>
                    <a:srgbClr val="000000"/>
                  </a:solidFill>
                  <a:highlight>
                    <a:srgbClr val="FFFFFF"/>
                  </a:highlight>
                  <a:latin typeface="D2Coding" panose="020B0609020101020101" pitchFamily="49" charset="-127"/>
                  <a:ea typeface="D2Coding" panose="020B0609020101020101" pitchFamily="49" charset="-127"/>
                </a:rPr>
                <a:t>; }</a:t>
              </a:r>
            </a:p>
            <a:p>
              <a:r>
                <a:rPr lang="en-US" altLang="ko-KR" sz="1200" dirty="0">
                  <a:solidFill>
                    <a:srgbClr val="800000"/>
                  </a:solidFill>
                  <a:highlight>
                    <a:srgbClr val="FFFFFF"/>
                  </a:highlight>
                  <a:latin typeface="D2Coding" panose="020B0609020101020101" pitchFamily="49" charset="-127"/>
                  <a:ea typeface="D2Coding" panose="020B0609020101020101" pitchFamily="49" charset="-127"/>
                </a:rPr>
                <a:t>#crd4 </a:t>
              </a:r>
              <a:r>
                <a:rPr lang="en-US" altLang="ko-KR" sz="1200" dirty="0">
                  <a:solidFill>
                    <a:srgbClr val="000000"/>
                  </a:solidFill>
                  <a:highlight>
                    <a:srgbClr val="FFFFFF"/>
                  </a:highlight>
                  <a:latin typeface="D2Coding" panose="020B0609020101020101" pitchFamily="49" charset="-127"/>
                  <a:ea typeface="D2Coding" panose="020B0609020101020101" pitchFamily="49" charset="-127"/>
                </a:rPr>
                <a:t>{ </a:t>
              </a:r>
              <a:r>
                <a:rPr lang="en-US" altLang="ko-KR" sz="1200" dirty="0">
                  <a:solidFill>
                    <a:srgbClr val="FF0000"/>
                  </a:solidFill>
                  <a:highlight>
                    <a:srgbClr val="FFFFFF"/>
                  </a:highlight>
                  <a:latin typeface="D2Coding" panose="020B0609020101020101" pitchFamily="49" charset="-127"/>
                  <a:ea typeface="D2Coding" panose="020B0609020101020101" pitchFamily="49" charset="-127"/>
                </a:rPr>
                <a:t>bottom</a:t>
              </a:r>
              <a:r>
                <a:rPr lang="en-US" altLang="ko-KR" sz="1200" dirty="0">
                  <a:solidFill>
                    <a:srgbClr val="000000"/>
                  </a:solidFill>
                  <a:highlight>
                    <a:srgbClr val="FFFFFF"/>
                  </a:highlight>
                  <a:latin typeface="D2Coding" panose="020B0609020101020101" pitchFamily="49" charset="-127"/>
                  <a:ea typeface="D2Coding" panose="020B0609020101020101" pitchFamily="49" charset="-127"/>
                </a:rPr>
                <a:t>:</a:t>
              </a:r>
              <a:r>
                <a:rPr lang="en-US" altLang="ko-KR" sz="1200" dirty="0">
                  <a:solidFill>
                    <a:srgbClr val="0000FF"/>
                  </a:solidFill>
                  <a:highlight>
                    <a:srgbClr val="FFFFFF"/>
                  </a:highlight>
                  <a:latin typeface="D2Coding" panose="020B0609020101020101" pitchFamily="49" charset="-127"/>
                  <a:ea typeface="D2Coding" panose="020B0609020101020101" pitchFamily="49" charset="-127"/>
                </a:rPr>
                <a:t>0</a:t>
              </a:r>
              <a:r>
                <a:rPr lang="en-US" altLang="ko-KR" sz="1200" dirty="0">
                  <a:solidFill>
                    <a:srgbClr val="000000"/>
                  </a:solidFill>
                  <a:highlight>
                    <a:srgbClr val="FFFFFF"/>
                  </a:highlight>
                  <a:latin typeface="D2Coding" panose="020B0609020101020101" pitchFamily="49" charset="-127"/>
                  <a:ea typeface="D2Coding" panose="020B0609020101020101" pitchFamily="49" charset="-127"/>
                </a:rPr>
                <a:t>; </a:t>
              </a:r>
              <a:r>
                <a:rPr lang="en-US" altLang="ko-KR" sz="1200" dirty="0">
                  <a:solidFill>
                    <a:srgbClr val="FF0000"/>
                  </a:solidFill>
                  <a:highlight>
                    <a:srgbClr val="FFFFFF"/>
                  </a:highlight>
                  <a:latin typeface="D2Coding" panose="020B0609020101020101" pitchFamily="49" charset="-127"/>
                  <a:ea typeface="D2Coding" panose="020B0609020101020101" pitchFamily="49" charset="-127"/>
                </a:rPr>
                <a:t>right</a:t>
              </a:r>
              <a:r>
                <a:rPr lang="en-US" altLang="ko-KR" sz="1200" dirty="0">
                  <a:solidFill>
                    <a:srgbClr val="000000"/>
                  </a:solidFill>
                  <a:highlight>
                    <a:srgbClr val="FFFFFF"/>
                  </a:highlight>
                  <a:latin typeface="D2Coding" panose="020B0609020101020101" pitchFamily="49" charset="-127"/>
                  <a:ea typeface="D2Coding" panose="020B0609020101020101" pitchFamily="49" charset="-127"/>
                </a:rPr>
                <a:t>:</a:t>
              </a:r>
              <a:r>
                <a:rPr lang="en-US" altLang="ko-KR" sz="1200" dirty="0">
                  <a:solidFill>
                    <a:srgbClr val="0000FF"/>
                  </a:solidFill>
                  <a:highlight>
                    <a:srgbClr val="FFFFFF"/>
                  </a:highlight>
                  <a:latin typeface="D2Coding" panose="020B0609020101020101" pitchFamily="49" charset="-127"/>
                  <a:ea typeface="D2Coding" panose="020B0609020101020101" pitchFamily="49" charset="-127"/>
                </a:rPr>
                <a:t>0</a:t>
              </a:r>
              <a:r>
                <a:rPr lang="en-US" altLang="ko-KR" sz="1200" dirty="0">
                  <a:solidFill>
                    <a:srgbClr val="000000"/>
                  </a:solidFill>
                  <a:highlight>
                    <a:srgbClr val="FFFFFF"/>
                  </a:highlight>
                  <a:latin typeface="D2Coding" panose="020B0609020101020101" pitchFamily="49" charset="-127"/>
                  <a:ea typeface="D2Coding" panose="020B0609020101020101" pitchFamily="49" charset="-127"/>
                </a:rPr>
                <a:t>; }</a:t>
              </a:r>
            </a:p>
            <a:p>
              <a:r>
                <a:rPr lang="en-US" altLang="ko-KR" sz="1200" dirty="0">
                  <a:solidFill>
                    <a:srgbClr val="800000"/>
                  </a:solidFill>
                  <a:highlight>
                    <a:srgbClr val="FFFFFF"/>
                  </a:highlight>
                  <a:latin typeface="D2Coding" panose="020B0609020101020101" pitchFamily="49" charset="-127"/>
                  <a:ea typeface="D2Coding" panose="020B0609020101020101" pitchFamily="49" charset="-127"/>
                </a:rPr>
                <a:t>#crd5 </a:t>
              </a:r>
              <a:r>
                <a:rPr lang="en-US" altLang="ko-KR" sz="1200" dirty="0">
                  <a:solidFill>
                    <a:srgbClr val="000000"/>
                  </a:solidFill>
                  <a:highlight>
                    <a:srgbClr val="FFFFFF"/>
                  </a:highlight>
                  <a:latin typeface="D2Coding" panose="020B0609020101020101" pitchFamily="49" charset="-127"/>
                  <a:ea typeface="D2Coding" panose="020B0609020101020101" pitchFamily="49" charset="-127"/>
                </a:rPr>
                <a:t>{ </a:t>
              </a:r>
              <a:r>
                <a:rPr lang="en-US" altLang="ko-KR" sz="1200" dirty="0">
                  <a:solidFill>
                    <a:srgbClr val="FF0000"/>
                  </a:solidFill>
                  <a:highlight>
                    <a:srgbClr val="FFFFFF"/>
                  </a:highlight>
                  <a:latin typeface="D2Coding" panose="020B0609020101020101" pitchFamily="49" charset="-127"/>
                  <a:ea typeface="D2Coding" panose="020B0609020101020101" pitchFamily="49" charset="-127"/>
                </a:rPr>
                <a:t>top</a:t>
              </a:r>
              <a:r>
                <a:rPr lang="en-US" altLang="ko-KR" sz="1200" dirty="0">
                  <a:solidFill>
                    <a:srgbClr val="000000"/>
                  </a:solidFill>
                  <a:highlight>
                    <a:srgbClr val="FFFFFF"/>
                  </a:highlight>
                  <a:latin typeface="D2Coding" panose="020B0609020101020101" pitchFamily="49" charset="-127"/>
                  <a:ea typeface="D2Coding" panose="020B0609020101020101" pitchFamily="49" charset="-127"/>
                </a:rPr>
                <a:t>:</a:t>
              </a:r>
              <a:r>
                <a:rPr lang="en-US" altLang="ko-KR" sz="1200" dirty="0">
                  <a:solidFill>
                    <a:srgbClr val="0000FF"/>
                  </a:solidFill>
                  <a:highlight>
                    <a:srgbClr val="FFFFFF"/>
                  </a:highlight>
                  <a:latin typeface="D2Coding" panose="020B0609020101020101" pitchFamily="49" charset="-127"/>
                  <a:ea typeface="D2Coding" panose="020B0609020101020101" pitchFamily="49" charset="-127"/>
                </a:rPr>
                <a:t>100px</a:t>
              </a:r>
              <a:r>
                <a:rPr lang="en-US" altLang="ko-KR" sz="1200" dirty="0">
                  <a:solidFill>
                    <a:srgbClr val="000000"/>
                  </a:solidFill>
                  <a:highlight>
                    <a:srgbClr val="FFFFFF"/>
                  </a:highlight>
                  <a:latin typeface="D2Coding" panose="020B0609020101020101" pitchFamily="49" charset="-127"/>
                  <a:ea typeface="D2Coding" panose="020B0609020101020101" pitchFamily="49" charset="-127"/>
                </a:rPr>
                <a:t>; </a:t>
              </a:r>
              <a:r>
                <a:rPr lang="en-US" altLang="ko-KR" sz="1200" dirty="0">
                  <a:solidFill>
                    <a:srgbClr val="FF0000"/>
                  </a:solidFill>
                  <a:highlight>
                    <a:srgbClr val="FFFFFF"/>
                  </a:highlight>
                  <a:latin typeface="D2Coding" panose="020B0609020101020101" pitchFamily="49" charset="-127"/>
                  <a:ea typeface="D2Coding" panose="020B0609020101020101" pitchFamily="49" charset="-127"/>
                </a:rPr>
                <a:t>left</a:t>
              </a:r>
              <a:r>
                <a:rPr lang="en-US" altLang="ko-KR" sz="1200" dirty="0">
                  <a:solidFill>
                    <a:srgbClr val="000000"/>
                  </a:solidFill>
                  <a:highlight>
                    <a:srgbClr val="FFFFFF"/>
                  </a:highlight>
                  <a:latin typeface="D2Coding" panose="020B0609020101020101" pitchFamily="49" charset="-127"/>
                  <a:ea typeface="D2Coding" panose="020B0609020101020101" pitchFamily="49" charset="-127"/>
                </a:rPr>
                <a:t>:</a:t>
              </a:r>
              <a:r>
                <a:rPr lang="en-US" altLang="ko-KR" sz="1200" dirty="0">
                  <a:solidFill>
                    <a:srgbClr val="0000FF"/>
                  </a:solidFill>
                  <a:highlight>
                    <a:srgbClr val="FFFFFF"/>
                  </a:highlight>
                  <a:latin typeface="D2Coding" panose="020B0609020101020101" pitchFamily="49" charset="-127"/>
                  <a:ea typeface="D2Coding" panose="020B0609020101020101" pitchFamily="49" charset="-127"/>
                </a:rPr>
                <a:t>100px</a:t>
              </a:r>
              <a:r>
                <a:rPr lang="en-US" altLang="ko-KR" sz="1200" dirty="0">
                  <a:solidFill>
                    <a:srgbClr val="000000"/>
                  </a:solidFill>
                  <a:highlight>
                    <a:srgbClr val="FFFFFF"/>
                  </a:highlight>
                  <a:latin typeface="D2Coding" panose="020B0609020101020101" pitchFamily="49" charset="-127"/>
                  <a:ea typeface="D2Coding" panose="020B0609020101020101" pitchFamily="49" charset="-127"/>
                </a:rPr>
                <a:t>; }</a:t>
              </a:r>
            </a:p>
            <a:p>
              <a:r>
                <a:rPr lang="en-US" altLang="ko-KR" sz="1200" dirty="0">
                  <a:solidFill>
                    <a:srgbClr val="0000FF"/>
                  </a:solidFill>
                  <a:highlight>
                    <a:srgbClr val="FFFFFF"/>
                  </a:highlight>
                  <a:latin typeface="D2Coding" panose="020B0609020101020101" pitchFamily="49" charset="-127"/>
                  <a:ea typeface="D2Coding" panose="020B0609020101020101" pitchFamily="49" charset="-127"/>
                </a:rPr>
                <a:t>&lt;/</a:t>
              </a:r>
              <a:r>
                <a:rPr lang="en-US" altLang="ko-KR" sz="1200" dirty="0">
                  <a:solidFill>
                    <a:srgbClr val="800000"/>
                  </a:solidFill>
                  <a:highlight>
                    <a:srgbClr val="FFFFFF"/>
                  </a:highlight>
                  <a:latin typeface="D2Coding" panose="020B0609020101020101" pitchFamily="49" charset="-127"/>
                  <a:ea typeface="D2Coding" panose="020B0609020101020101" pitchFamily="49" charset="-127"/>
                </a:rPr>
                <a:t>style</a:t>
              </a:r>
              <a:r>
                <a:rPr lang="en-US" altLang="ko-KR" sz="1200" dirty="0">
                  <a:solidFill>
                    <a:srgbClr val="0000FF"/>
                  </a:solidFill>
                  <a:highlight>
                    <a:srgbClr val="FFFFFF"/>
                  </a:highlight>
                  <a:latin typeface="D2Coding" panose="020B0609020101020101" pitchFamily="49" charset="-127"/>
                  <a:ea typeface="D2Coding" panose="020B0609020101020101" pitchFamily="49" charset="-127"/>
                </a:rPr>
                <a:t>&gt;</a:t>
              </a:r>
              <a:endPara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818208" y="4270790"/>
              <a:ext cx="2229942" cy="2105650"/>
            </a:xfrm>
            <a:prstGeom prst="rect">
              <a:avLst/>
            </a:prstGeom>
          </p:spPr>
        </p:pic>
        <p:cxnSp>
          <p:nvCxnSpPr>
            <p:cNvPr id="7" name="구부러진 연결선 6"/>
            <p:cNvCxnSpPr/>
            <p:nvPr/>
          </p:nvCxnSpPr>
          <p:spPr>
            <a:xfrm rot="10800000" flipV="1">
              <a:off x="6111380" y="2893820"/>
              <a:ext cx="1110144" cy="1258603"/>
            </a:xfrm>
            <a:prstGeom prst="curvedConnector2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제목 3">
            <a:extLst>
              <a:ext uri="{FF2B5EF4-FFF2-40B4-BE49-F238E27FC236}">
                <a16:creationId xmlns:a16="http://schemas.microsoft.com/office/drawing/2014/main" id="{28FA11A9-B98E-4EB9-A78E-C1409A6AC5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362" y="66969"/>
            <a:ext cx="10515600" cy="1325563"/>
          </a:xfrm>
        </p:spPr>
        <p:txBody>
          <a:bodyPr/>
          <a:lstStyle/>
          <a:p>
            <a:r>
              <a:rPr lang="en-US" altLang="ko-KR" dirty="0"/>
              <a:t>CSS </a:t>
            </a:r>
            <a:r>
              <a:rPr lang="ko-KR" altLang="en-US" dirty="0"/>
              <a:t>포지셔닝과 주요 속성들</a:t>
            </a:r>
          </a:p>
        </p:txBody>
      </p:sp>
    </p:spTree>
    <p:extLst>
      <p:ext uri="{BB962C8B-B14F-4D97-AF65-F5344CB8AC3E}">
        <p14:creationId xmlns:p14="http://schemas.microsoft.com/office/powerpoint/2010/main" val="296964040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520117" y="1132514"/>
            <a:ext cx="2659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position </a:t>
            </a:r>
            <a:r>
              <a:rPr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속성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20786" y="1568741"/>
            <a:ext cx="26593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4) fixed </a:t>
            </a:r>
            <a:endParaRPr lang="ko-KR" altLang="en-US" sz="14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29175" y="2010332"/>
            <a:ext cx="536056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문서의 흐름과는 상관없이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원하는 위치에 요소를 배치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부모 요소가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아닌 브라우저 창 기준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/>
            </a:r>
            <a:b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브라우저 창 왼쪽 위 꼭지점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(0,0)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기준으로 좌표 계산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sym typeface="Wingdings" panose="05000000000000000000" pitchFamily="2" charset="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브라우저 창 화면을 스크롤하더라도 계속 같은 위치에 고정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251587" y="3897167"/>
            <a:ext cx="3218119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style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#fx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{</a:t>
            </a:r>
          </a:p>
          <a:p>
            <a:r>
              <a:rPr lang="en-US" altLang="ko-KR" sz="1200" dirty="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</a:t>
            </a:r>
            <a:r>
              <a:rPr lang="en-US" altLang="ko-KR" sz="1200" u="sng" dirty="0" err="1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position</a:t>
            </a:r>
            <a:r>
              <a:rPr lang="en-US" altLang="ko-KR" sz="1200" u="sng" dirty="0" err="1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sz="1200" u="sng" dirty="0" err="1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fixed</a:t>
            </a:r>
            <a:r>
              <a:rPr lang="en-US" altLang="ko-KR" sz="1200" u="sng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</a:p>
          <a:p>
            <a:r>
              <a:rPr lang="en-US" altLang="ko-KR" sz="1200" dirty="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top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5px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</a:p>
          <a:p>
            <a:r>
              <a:rPr lang="en-US" altLang="ko-KR" sz="1200" dirty="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right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5px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</a:p>
          <a:p>
            <a:r>
              <a:rPr lang="en-US" altLang="ko-KR" sz="1200" dirty="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width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50px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</a:p>
          <a:p>
            <a:r>
              <a:rPr lang="en-US" altLang="ko-KR" sz="1200" dirty="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height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50px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</a:p>
          <a:p>
            <a:r>
              <a:rPr lang="en-US" altLang="ko-KR" sz="1200" dirty="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background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#ff6a00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</a:p>
          <a:p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</a:p>
          <a:p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style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ko-KR" altLang="en-US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5471" y="4018326"/>
            <a:ext cx="6118958" cy="1507440"/>
          </a:xfrm>
          <a:prstGeom prst="rect">
            <a:avLst/>
          </a:prstGeom>
        </p:spPr>
      </p:pic>
      <p:sp>
        <p:nvSpPr>
          <p:cNvPr id="11" name="제목 3">
            <a:extLst>
              <a:ext uri="{FF2B5EF4-FFF2-40B4-BE49-F238E27FC236}">
                <a16:creationId xmlns:a16="http://schemas.microsoft.com/office/drawing/2014/main" id="{47DE3FA1-8D39-480C-B736-A8E7C80AB7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362" y="66969"/>
            <a:ext cx="10515600" cy="1325563"/>
          </a:xfrm>
        </p:spPr>
        <p:txBody>
          <a:bodyPr/>
          <a:lstStyle/>
          <a:p>
            <a:r>
              <a:rPr lang="en-US" altLang="ko-KR" dirty="0"/>
              <a:t>CSS </a:t>
            </a:r>
            <a:r>
              <a:rPr lang="ko-KR" altLang="en-US" dirty="0"/>
              <a:t>포지셔닝과 주요 속성들</a:t>
            </a:r>
          </a:p>
        </p:txBody>
      </p:sp>
    </p:spTree>
    <p:extLst>
      <p:ext uri="{BB962C8B-B14F-4D97-AF65-F5344CB8AC3E}">
        <p14:creationId xmlns:p14="http://schemas.microsoft.com/office/powerpoint/2010/main" val="1515794951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직선 연결선 12"/>
          <p:cNvCxnSpPr/>
          <p:nvPr/>
        </p:nvCxnSpPr>
        <p:spPr>
          <a:xfrm>
            <a:off x="5939406" y="1015068"/>
            <a:ext cx="0" cy="5410899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20117" y="1132514"/>
            <a:ext cx="2659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visibility </a:t>
            </a:r>
            <a:r>
              <a:rPr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속성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20786" y="1647535"/>
            <a:ext cx="5360564" cy="7075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특정 요소를 화면에 보이거나 보이지 않게 설정하는 속성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079" y="2163610"/>
            <a:ext cx="3350528" cy="25063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509" y="2608138"/>
            <a:ext cx="5604370" cy="1306849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760078" y="4248196"/>
            <a:ext cx="3218119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style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dirty="0" err="1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img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{</a:t>
            </a:r>
          </a:p>
          <a:p>
            <a:r>
              <a:rPr lang="en-US" altLang="ko-KR" sz="1200" dirty="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margin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10px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</a:p>
          <a:p>
            <a:r>
              <a:rPr lang="en-US" altLang="ko-KR" sz="1200" dirty="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padding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5px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</a:p>
          <a:p>
            <a:r>
              <a:rPr lang="en-US" altLang="ko-KR" sz="1200" dirty="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border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1px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solid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black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</a:p>
          <a:p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</a:p>
          <a:p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.invisible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{</a:t>
            </a:r>
          </a:p>
          <a:p>
            <a:r>
              <a:rPr lang="en-US" altLang="ko-KR" sz="1200" dirty="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</a:t>
            </a:r>
            <a:r>
              <a:rPr lang="en-US" altLang="ko-KR" sz="1200" dirty="0" err="1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visibility</a:t>
            </a:r>
            <a:r>
              <a:rPr lang="en-US" altLang="ko-KR" sz="1200" dirty="0" err="1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sz="1200" dirty="0" err="1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hidden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</a:p>
          <a:p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</a:p>
          <a:p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style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ko-KR" altLang="en-US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6557" y="5268333"/>
            <a:ext cx="3228322" cy="121723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413383" y="1132514"/>
            <a:ext cx="2659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z-index </a:t>
            </a:r>
            <a:r>
              <a:rPr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속성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392412" y="1647535"/>
            <a:ext cx="5360564" cy="1030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요소 쌓는 순서 정하기 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z-index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값이 크면 값이 작은 요소보다 위에 쌓인다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z-index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값을 명시하지 않으면 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부터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시작해서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씩 커진다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6738176" y="3017433"/>
            <a:ext cx="226321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style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dirty="0" err="1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div#wrapper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{</a:t>
            </a:r>
          </a:p>
          <a:p>
            <a:r>
              <a:rPr lang="en-US" altLang="ko-KR" sz="1200" dirty="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position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relative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</a:p>
          <a:p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} </a:t>
            </a:r>
          </a:p>
          <a:p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.b1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{ </a:t>
            </a:r>
            <a:r>
              <a:rPr lang="en-US" altLang="ko-KR" sz="1200" dirty="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z-index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1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 }</a:t>
            </a:r>
          </a:p>
          <a:p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.b2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{ </a:t>
            </a:r>
            <a:r>
              <a:rPr lang="en-US" altLang="ko-KR" sz="1200" dirty="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z-index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3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 }</a:t>
            </a:r>
          </a:p>
          <a:p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.b3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{ </a:t>
            </a:r>
            <a:r>
              <a:rPr lang="en-US" altLang="ko-KR" sz="1200" dirty="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z-index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1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 }</a:t>
            </a:r>
          </a:p>
          <a:p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style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ko-KR" altLang="en-US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96817" y="2935488"/>
            <a:ext cx="1638300" cy="1733550"/>
          </a:xfrm>
          <a:prstGeom prst="rect">
            <a:avLst/>
          </a:prstGeom>
        </p:spPr>
      </p:pic>
      <p:sp>
        <p:nvSpPr>
          <p:cNvPr id="18" name="제목 3">
            <a:extLst>
              <a:ext uri="{FF2B5EF4-FFF2-40B4-BE49-F238E27FC236}">
                <a16:creationId xmlns:a16="http://schemas.microsoft.com/office/drawing/2014/main" id="{EAD7652D-FDBE-47C5-8FD2-3AA9E65194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362" y="66969"/>
            <a:ext cx="10515600" cy="1325563"/>
          </a:xfrm>
        </p:spPr>
        <p:txBody>
          <a:bodyPr/>
          <a:lstStyle/>
          <a:p>
            <a:r>
              <a:rPr lang="en-US" altLang="ko-KR" dirty="0"/>
              <a:t>CSS </a:t>
            </a:r>
            <a:r>
              <a:rPr lang="ko-KR" altLang="en-US" dirty="0"/>
              <a:t>포지셔닝과 주요 속성들</a:t>
            </a:r>
          </a:p>
        </p:txBody>
      </p:sp>
    </p:spTree>
    <p:extLst>
      <p:ext uri="{BB962C8B-B14F-4D97-AF65-F5344CB8AC3E}">
        <p14:creationId xmlns:p14="http://schemas.microsoft.com/office/powerpoint/2010/main" val="253071552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직선 연결선 12"/>
          <p:cNvCxnSpPr/>
          <p:nvPr/>
        </p:nvCxnSpPr>
        <p:spPr>
          <a:xfrm>
            <a:off x="5939406" y="1015068"/>
            <a:ext cx="0" cy="5410899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20117" y="1132514"/>
            <a:ext cx="2659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column-width</a:t>
            </a:r>
            <a:endParaRPr lang="ko-KR" altLang="en-US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20786" y="1647535"/>
            <a:ext cx="536056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단의 너비를 고정해 놓고 화면 분할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화면이 커지면 단의 개수가 많아진다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802845" y="2982342"/>
            <a:ext cx="321811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style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.multi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{</a:t>
            </a:r>
          </a:p>
          <a:p>
            <a:r>
              <a:rPr lang="en-US" altLang="ko-KR" sz="1200" dirty="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-</a:t>
            </a:r>
            <a:r>
              <a:rPr lang="en-US" altLang="ko-KR" sz="1200" dirty="0" err="1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webkit</a:t>
            </a:r>
            <a:r>
              <a:rPr lang="en-US" altLang="ko-KR" sz="1200" dirty="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-column-count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3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</a:p>
          <a:p>
            <a:r>
              <a:rPr lang="en-US" altLang="ko-KR" sz="1200" dirty="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-</a:t>
            </a:r>
            <a:r>
              <a:rPr lang="en-US" altLang="ko-KR" sz="1200" dirty="0" err="1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moz</a:t>
            </a:r>
            <a:r>
              <a:rPr lang="en-US" altLang="ko-KR" sz="1200" dirty="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-column-count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3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</a:p>
          <a:p>
            <a:r>
              <a:rPr lang="en-US" altLang="ko-KR" sz="1200" dirty="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column-count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3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</a:p>
          <a:p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</a:p>
          <a:p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style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</a:p>
          <a:p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div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 dirty="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class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="multi"&gt; …… &lt;/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div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ko-KR" altLang="en-US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413383" y="1132514"/>
            <a:ext cx="2659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column-count </a:t>
            </a:r>
            <a:endParaRPr lang="ko-KR" altLang="en-US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392412" y="1647535"/>
            <a:ext cx="5360564" cy="705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단의 개수를 먼저 정해 놓고 화면 분할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화면이 커질수록 단의 너비가 넓어진다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6726243" y="3067147"/>
            <a:ext cx="226321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style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dirty="0" err="1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div#wrapper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{</a:t>
            </a:r>
          </a:p>
          <a:p>
            <a:r>
              <a:rPr lang="en-US" altLang="ko-KR" sz="1200" dirty="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position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relative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</a:p>
          <a:p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} </a:t>
            </a:r>
          </a:p>
          <a:p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.b1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{ </a:t>
            </a:r>
            <a:r>
              <a:rPr lang="en-US" altLang="ko-KR" sz="1200" dirty="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z-index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1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 }</a:t>
            </a:r>
          </a:p>
          <a:p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.b2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{ </a:t>
            </a:r>
            <a:r>
              <a:rPr lang="en-US" altLang="ko-KR" sz="1200" dirty="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z-index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3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 }</a:t>
            </a:r>
          </a:p>
          <a:p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.b3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{ </a:t>
            </a:r>
            <a:r>
              <a:rPr lang="en-US" altLang="ko-KR" sz="1200" dirty="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z-index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1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 }</a:t>
            </a:r>
          </a:p>
          <a:p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style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ko-KR" altLang="en-US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845" y="2395987"/>
            <a:ext cx="2886248" cy="32152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8646" y="2415363"/>
            <a:ext cx="2673133" cy="320219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845" y="4616314"/>
            <a:ext cx="4400653" cy="2061323"/>
          </a:xfrm>
          <a:prstGeom prst="rect">
            <a:avLst/>
          </a:prstGeom>
        </p:spPr>
      </p:pic>
      <p:sp>
        <p:nvSpPr>
          <p:cNvPr id="18" name="제목 3">
            <a:extLst>
              <a:ext uri="{FF2B5EF4-FFF2-40B4-BE49-F238E27FC236}">
                <a16:creationId xmlns:a16="http://schemas.microsoft.com/office/drawing/2014/main" id="{84C04059-CF26-442C-B108-C93F34F762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362" y="66969"/>
            <a:ext cx="10515600" cy="1325563"/>
          </a:xfrm>
        </p:spPr>
        <p:txBody>
          <a:bodyPr/>
          <a:lstStyle/>
          <a:p>
            <a:r>
              <a:rPr lang="en-US" altLang="ko-KR" dirty="0"/>
              <a:t>CSS </a:t>
            </a:r>
            <a:r>
              <a:rPr lang="ko-KR" altLang="en-US" dirty="0"/>
              <a:t>포지셔닝과 주요 속성들</a:t>
            </a:r>
          </a:p>
        </p:txBody>
      </p:sp>
    </p:spTree>
    <p:extLst>
      <p:ext uri="{BB962C8B-B14F-4D97-AF65-F5344CB8AC3E}">
        <p14:creationId xmlns:p14="http://schemas.microsoft.com/office/powerpoint/2010/main" val="210137694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직선 연결선 12"/>
          <p:cNvCxnSpPr/>
          <p:nvPr/>
        </p:nvCxnSpPr>
        <p:spPr>
          <a:xfrm>
            <a:off x="5939406" y="1015068"/>
            <a:ext cx="0" cy="5410899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20117" y="1132514"/>
            <a:ext cx="2659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다단 위치 지정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20786" y="1647535"/>
            <a:ext cx="5360564" cy="23544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특정 요소의 앞이나 뒤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주로 인쇄 목적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  <a:p>
            <a:pPr lvl="1">
              <a:lnSpc>
                <a:spcPct val="150000"/>
              </a:lnSpc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</a:t>
            </a:r>
            <a:r>
              <a:rPr lang="en-US" altLang="ko-KR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break-before:column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</a:p>
          <a:p>
            <a:pPr lvl="1">
              <a:lnSpc>
                <a:spcPct val="150000"/>
              </a:lnSpc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</a:t>
            </a:r>
            <a:r>
              <a:rPr lang="en-US" altLang="ko-KR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break-before:avoid-column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</a:t>
            </a:r>
            <a:r>
              <a:rPr lang="en-US" altLang="ko-KR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break-after:column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</a:p>
          <a:p>
            <a:pPr lvl="1">
              <a:lnSpc>
                <a:spcPct val="150000"/>
              </a:lnSpc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</a:t>
            </a:r>
            <a:r>
              <a:rPr lang="en-US" altLang="ko-KR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bread-after:avoid-column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ko-KR" altLang="en-US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32255" y="3960675"/>
            <a:ext cx="3218119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style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.multi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{</a:t>
            </a:r>
          </a:p>
          <a:p>
            <a:r>
              <a:rPr lang="en-US" altLang="ko-KR" sz="12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column-count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 4;</a:t>
            </a:r>
            <a:r>
              <a:rPr lang="en-US" altLang="ko-KR" sz="12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endParaRPr lang="en-US" altLang="ko-KR" sz="120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column-rule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2px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dotted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#000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</a:p>
          <a:p>
            <a:r>
              <a:rPr lang="en-US" altLang="ko-KR" sz="12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text-align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justify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</a:p>
          <a:p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</a:p>
          <a:p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.multi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h3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{</a:t>
            </a:r>
          </a:p>
          <a:p>
            <a:r>
              <a:rPr lang="en-US" altLang="ko-KR" sz="12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break-before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column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</a:p>
          <a:p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</a:p>
          <a:p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style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413383" y="1132514"/>
            <a:ext cx="2659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column-span</a:t>
            </a:r>
            <a:endParaRPr lang="ko-KR" altLang="en-US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392412" y="1647535"/>
            <a:ext cx="5360564" cy="38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여러 단을 하나로 합치기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9428" y="3279406"/>
            <a:ext cx="2709577" cy="334288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2265" y="2167109"/>
            <a:ext cx="2202925" cy="277055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2265" y="2530477"/>
            <a:ext cx="4714700" cy="1056515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6409016" y="3720517"/>
            <a:ext cx="3218119" cy="2492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style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.multi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{</a:t>
            </a:r>
          </a:p>
          <a:p>
            <a:r>
              <a:rPr lang="en-US" altLang="ko-KR" sz="1200" dirty="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column-count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3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</a:p>
          <a:p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</a:t>
            </a:r>
            <a:r>
              <a:rPr lang="en-US" altLang="ko-KR" sz="1200" dirty="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column-rule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2px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dotted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#000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</a:p>
          <a:p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</a:p>
          <a:p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.no-col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{</a:t>
            </a:r>
          </a:p>
          <a:p>
            <a:r>
              <a:rPr lang="en-US" altLang="ko-KR" sz="1200" dirty="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</a:t>
            </a:r>
            <a:r>
              <a:rPr lang="en-US" altLang="ko-KR" sz="1200" dirty="0" err="1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column-span</a:t>
            </a:r>
            <a:r>
              <a:rPr lang="en-US" altLang="ko-KR" sz="1200" dirty="0" err="1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sz="1200" dirty="0" err="1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all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</a:p>
          <a:p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</a:p>
          <a:p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style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</a:p>
          <a:p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div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 dirty="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class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="multi"&gt; </a:t>
            </a:r>
          </a:p>
          <a:p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…… </a:t>
            </a:r>
          </a:p>
          <a:p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&lt;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div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 dirty="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class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="no-col"&gt; ……&lt;/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div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</a:p>
          <a:p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div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ko-KR" altLang="en-US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38733" y="3518314"/>
            <a:ext cx="2244310" cy="3103973"/>
          </a:xfrm>
          <a:prstGeom prst="rect">
            <a:avLst/>
          </a:prstGeom>
        </p:spPr>
      </p:pic>
      <p:sp>
        <p:nvSpPr>
          <p:cNvPr id="17" name="제목 3">
            <a:extLst>
              <a:ext uri="{FF2B5EF4-FFF2-40B4-BE49-F238E27FC236}">
                <a16:creationId xmlns:a16="http://schemas.microsoft.com/office/drawing/2014/main" id="{62022F1A-AD65-4DA6-8B9D-D707053E59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362" y="66969"/>
            <a:ext cx="10515600" cy="1325563"/>
          </a:xfrm>
        </p:spPr>
        <p:txBody>
          <a:bodyPr/>
          <a:lstStyle/>
          <a:p>
            <a:r>
              <a:rPr lang="en-US" altLang="ko-KR" dirty="0"/>
              <a:t>CSS </a:t>
            </a:r>
            <a:r>
              <a:rPr lang="ko-KR" altLang="en-US" dirty="0"/>
              <a:t>포지셔닝과 주요 속성들</a:t>
            </a:r>
          </a:p>
        </p:txBody>
      </p:sp>
    </p:spTree>
    <p:extLst>
      <p:ext uri="{BB962C8B-B14F-4D97-AF65-F5344CB8AC3E}">
        <p14:creationId xmlns:p14="http://schemas.microsoft.com/office/powerpoint/2010/main" val="67510026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직선 연결선 12"/>
          <p:cNvCxnSpPr/>
          <p:nvPr/>
        </p:nvCxnSpPr>
        <p:spPr>
          <a:xfrm>
            <a:off x="5939406" y="1015068"/>
            <a:ext cx="0" cy="5410899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42581" y="69525"/>
            <a:ext cx="10515600" cy="1325563"/>
          </a:xfrm>
        </p:spPr>
        <p:txBody>
          <a:bodyPr/>
          <a:lstStyle/>
          <a:p>
            <a:r>
              <a:rPr lang="ko-KR" altLang="en-US" dirty="0"/>
              <a:t>표 스타일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20117" y="1132514"/>
            <a:ext cx="2659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caption-side</a:t>
            </a:r>
            <a:endParaRPr lang="ko-KR" altLang="en-US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20786" y="1647535"/>
            <a:ext cx="5360564" cy="705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캡션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설명글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은 기본으로 표 위쪽에 표시됨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 속성을 이용해 아래쪽에 표시 가능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413383" y="1132514"/>
            <a:ext cx="2659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border-collapse</a:t>
            </a:r>
            <a:endParaRPr lang="ko-KR" altLang="en-US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392412" y="1647535"/>
            <a:ext cx="5360564" cy="38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표 테두리와 셀 테두리를 합칠 것인지 설정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821948" y="4252255"/>
            <a:ext cx="321811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style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.table1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{</a:t>
            </a:r>
          </a:p>
          <a:p>
            <a:r>
              <a:rPr lang="en-US" altLang="ko-KR" sz="1200" dirty="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border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1px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solid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black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</a:p>
          <a:p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</a:p>
          <a:p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.table1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td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{</a:t>
            </a:r>
          </a:p>
          <a:p>
            <a:r>
              <a:rPr lang="en-US" altLang="ko-KR" sz="1200" dirty="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border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1px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dotted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black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</a:p>
          <a:p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</a:p>
          <a:p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style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ko-KR" altLang="en-US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30" y="2444164"/>
            <a:ext cx="2725155" cy="300518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520117" y="3217660"/>
            <a:ext cx="2659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border</a:t>
            </a:r>
            <a:endParaRPr lang="ko-KR" altLang="en-US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20786" y="3732681"/>
            <a:ext cx="5360564" cy="38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표의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바깥 테두리와 셀 테두리 모두 지정해야 함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3977" y="4359772"/>
            <a:ext cx="1808452" cy="172516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3383" y="2111182"/>
            <a:ext cx="3153998" cy="26828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3383" y="2444164"/>
            <a:ext cx="3927752" cy="1002830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6539988" y="3692279"/>
            <a:ext cx="321811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style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.table1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{</a:t>
            </a:r>
          </a:p>
          <a:p>
            <a:r>
              <a:rPr lang="en-US" altLang="ko-KR" sz="1200" dirty="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border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1px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solid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black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</a:p>
          <a:p>
            <a:r>
              <a:rPr lang="en-US" altLang="ko-KR" sz="1200" dirty="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</a:t>
            </a:r>
            <a:r>
              <a:rPr lang="en-US" altLang="ko-KR" sz="1200" dirty="0" err="1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border-collapse</a:t>
            </a:r>
            <a:r>
              <a:rPr lang="en-US" altLang="ko-KR" sz="1200" dirty="0" err="1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sz="1200" dirty="0" err="1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collapse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</a:p>
          <a:p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</a:p>
          <a:p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.table1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td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{</a:t>
            </a:r>
          </a:p>
          <a:p>
            <a:r>
              <a:rPr lang="en-US" altLang="ko-KR" sz="1200" dirty="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border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1px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dashed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black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</a:p>
          <a:p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</a:p>
          <a:p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style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ko-KR" altLang="en-US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58065" y="4419821"/>
            <a:ext cx="1801245" cy="1605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05393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직선 연결선 12"/>
          <p:cNvCxnSpPr/>
          <p:nvPr/>
        </p:nvCxnSpPr>
        <p:spPr>
          <a:xfrm>
            <a:off x="5939406" y="1015068"/>
            <a:ext cx="0" cy="5410899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04132" y="102962"/>
            <a:ext cx="10515600" cy="1325563"/>
          </a:xfrm>
        </p:spPr>
        <p:txBody>
          <a:bodyPr/>
          <a:lstStyle/>
          <a:p>
            <a:r>
              <a:rPr lang="ko-KR" altLang="en-US" dirty="0"/>
              <a:t>표 스타일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20117" y="1132514"/>
            <a:ext cx="2659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border-spacing</a:t>
            </a:r>
            <a:endParaRPr lang="ko-KR" altLang="en-US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20786" y="1647535"/>
            <a:ext cx="536056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border-collapse:separate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사용해 셀들을 분리했을 경우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인접한 셀 테두리 사이의 거리를 지정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값이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1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수평 거리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&amp;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수직 거리를 같게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값이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첫번째 값은 수평 거리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두번째 값은 수직 거리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413383" y="1132514"/>
            <a:ext cx="2659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empty-cell</a:t>
            </a:r>
            <a:endParaRPr lang="ko-KR" altLang="en-US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392412" y="1647535"/>
            <a:ext cx="5360564" cy="705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border-collapse:separate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사용해 셀들을 분리했을 경우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내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용이 없는 빈 셀들의 표시 여부를 지정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738058" y="3692279"/>
            <a:ext cx="3218119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style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.table1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{</a:t>
            </a:r>
          </a:p>
          <a:p>
            <a:r>
              <a:rPr lang="en-US" altLang="ko-KR" sz="1200" dirty="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border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1px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solid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black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</a:p>
          <a:p>
            <a:r>
              <a:rPr lang="en-US" altLang="ko-KR" sz="1200" dirty="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</a:t>
            </a:r>
            <a:r>
              <a:rPr lang="en-US" altLang="ko-KR" sz="1200" dirty="0" err="1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border-collapse</a:t>
            </a:r>
            <a:r>
              <a:rPr lang="en-US" altLang="ko-KR" sz="1200" dirty="0" err="1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sz="1200" dirty="0" err="1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separate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</a:p>
          <a:p>
            <a:r>
              <a:rPr lang="en-US" altLang="ko-KR" sz="1200" dirty="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border-spacing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20px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10px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</a:p>
          <a:p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</a:p>
          <a:p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.table1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td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{</a:t>
            </a:r>
          </a:p>
          <a:p>
            <a:r>
              <a:rPr lang="en-US" altLang="ko-KR" sz="1200" dirty="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border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1px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solid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black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</a:p>
          <a:p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</a:p>
          <a:p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style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ko-KR" altLang="en-US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6471583" y="3025264"/>
            <a:ext cx="489550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style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.schedule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{ </a:t>
            </a:r>
            <a:r>
              <a:rPr lang="en-US" altLang="ko-KR" sz="1200" dirty="0" err="1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border-collapse</a:t>
            </a:r>
            <a:r>
              <a:rPr lang="en-US" altLang="ko-KR" sz="1200" dirty="0" err="1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sz="1200" dirty="0" err="1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separate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 }</a:t>
            </a:r>
          </a:p>
          <a:p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td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{ </a:t>
            </a:r>
            <a:r>
              <a:rPr lang="en-US" altLang="ko-KR" sz="1200" dirty="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border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1px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solid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black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 }</a:t>
            </a:r>
          </a:p>
          <a:p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#tb1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td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{ </a:t>
            </a:r>
            <a:r>
              <a:rPr lang="en-US" altLang="ko-KR" sz="1200" dirty="0" err="1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empty-cells</a:t>
            </a:r>
            <a:r>
              <a:rPr lang="en-US" altLang="ko-KR" sz="1200" dirty="0" err="1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sz="1200" dirty="0" err="1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show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 }</a:t>
            </a:r>
          </a:p>
          <a:p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#tb2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td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{ </a:t>
            </a:r>
            <a:r>
              <a:rPr lang="en-US" altLang="ko-KR" sz="1200" dirty="0" err="1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empty-cells</a:t>
            </a:r>
            <a:r>
              <a:rPr lang="en-US" altLang="ko-KR" sz="1200" dirty="0" err="1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sz="1200" dirty="0" err="1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hide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 }</a:t>
            </a:r>
          </a:p>
          <a:p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style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</a:p>
          <a:p>
            <a:endParaRPr lang="en-US" altLang="ko-KR" sz="1200" dirty="0">
              <a:solidFill>
                <a:srgbClr val="0000FF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table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 dirty="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class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="schedule"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 dirty="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id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="tb1"&gt; …… &lt;/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table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  </a:t>
            </a:r>
          </a:p>
          <a:p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table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 dirty="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class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="schedule"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 dirty="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id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="tb2"&gt; …… &lt;/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table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  </a:t>
            </a:r>
            <a:endParaRPr lang="ko-KR" altLang="en-US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ko-KR" altLang="en-US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786" y="3140502"/>
            <a:ext cx="2332139" cy="28714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5829" y="4130298"/>
            <a:ext cx="2304747" cy="1985277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8886" y="2472869"/>
            <a:ext cx="2419700" cy="285470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59444" y="4809558"/>
            <a:ext cx="2200813" cy="1502624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21261" y="4809558"/>
            <a:ext cx="2347851" cy="1502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695532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직선 연결선 12"/>
          <p:cNvCxnSpPr/>
          <p:nvPr/>
        </p:nvCxnSpPr>
        <p:spPr>
          <a:xfrm>
            <a:off x="5939406" y="1015068"/>
            <a:ext cx="0" cy="5410899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35657" y="85832"/>
            <a:ext cx="10515600" cy="1325563"/>
          </a:xfrm>
        </p:spPr>
        <p:txBody>
          <a:bodyPr/>
          <a:lstStyle/>
          <a:p>
            <a:r>
              <a:rPr lang="ko-KR" altLang="en-US" dirty="0"/>
              <a:t>표 스타일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20117" y="1132514"/>
            <a:ext cx="2659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width, height</a:t>
            </a:r>
            <a:endParaRPr lang="ko-KR" altLang="en-US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20786" y="1647535"/>
            <a:ext cx="5360564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너비나 높이를 지정하지 않으면 셀 안의 내용이 표시될 만큼만 표시된다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width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값을 지정할 경우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padding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속성을 이용해 여백을 넣어주면 보기 좋게 꾸밀 수 있다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b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413383" y="1132514"/>
            <a:ext cx="2659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table-layout</a:t>
            </a:r>
            <a:endParaRPr lang="ko-KR" altLang="en-US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392412" y="1647535"/>
            <a:ext cx="5360564" cy="38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셀 안의 내용 양에 따라 셀 너비를 변하게 할지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고정시킬지 결정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738058" y="3692279"/>
            <a:ext cx="321811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style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table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{</a:t>
            </a:r>
          </a:p>
          <a:p>
            <a:r>
              <a:rPr lang="en-US" altLang="ko-KR" sz="1200" dirty="0" err="1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border-collapse</a:t>
            </a:r>
            <a:r>
              <a:rPr lang="en-US" altLang="ko-KR" sz="1200" dirty="0" err="1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sz="1200" dirty="0" err="1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collapse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</a:p>
          <a:p>
            <a:r>
              <a:rPr lang="en-US" altLang="ko-KR" sz="1200" dirty="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width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300px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</a:p>
          <a:p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</a:p>
          <a:p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td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{</a:t>
            </a:r>
          </a:p>
          <a:p>
            <a:r>
              <a:rPr lang="en-US" altLang="ko-KR" sz="1200" dirty="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padding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10px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</a:p>
          <a:p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</a:p>
          <a:p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style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ko-KR" altLang="en-US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6810" y="3974902"/>
            <a:ext cx="2636508" cy="166931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4918" y="2167109"/>
            <a:ext cx="2316410" cy="28498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0803" y="2543980"/>
            <a:ext cx="4350454" cy="948369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6424918" y="3692279"/>
            <a:ext cx="3218119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style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.table1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{</a:t>
            </a:r>
          </a:p>
          <a:p>
            <a:r>
              <a:rPr lang="en-US" altLang="ko-KR" sz="1200" dirty="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</a:t>
            </a:r>
            <a:r>
              <a:rPr lang="en-US" altLang="ko-KR" sz="1200" dirty="0" err="1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border-collapse</a:t>
            </a:r>
            <a:r>
              <a:rPr lang="en-US" altLang="ko-KR" sz="1200" dirty="0" err="1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sz="1200" dirty="0" err="1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collapse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</a:p>
          <a:p>
            <a:r>
              <a:rPr lang="en-US" altLang="ko-KR" sz="1200" dirty="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width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300px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</a:p>
          <a:p>
            <a:r>
              <a:rPr lang="en-US" altLang="ko-KR" sz="1200" dirty="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</a:t>
            </a:r>
            <a:r>
              <a:rPr lang="en-US" altLang="ko-KR" sz="1200" u="sng" dirty="0" err="1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table-layout</a:t>
            </a:r>
            <a:r>
              <a:rPr lang="en-US" altLang="ko-KR" sz="1200" u="sng" dirty="0" err="1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sz="1200" u="sng" dirty="0" err="1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fixed</a:t>
            </a:r>
            <a:r>
              <a:rPr lang="en-US" altLang="ko-KR" sz="1200" u="sng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</a:p>
          <a:p>
            <a:r>
              <a:rPr lang="en-US" altLang="ko-KR" sz="1200" dirty="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</a:t>
            </a:r>
            <a:r>
              <a:rPr lang="en-US" altLang="ko-KR" sz="1200" dirty="0" err="1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word-break</a:t>
            </a:r>
            <a:r>
              <a:rPr lang="en-US" altLang="ko-KR" sz="1200" dirty="0" err="1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sz="1200" dirty="0" err="1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break-all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</a:p>
          <a:p>
            <a:r>
              <a:rPr lang="en-US" altLang="ko-KR" sz="1200" dirty="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</a:t>
            </a:r>
            <a:r>
              <a:rPr lang="en-US" altLang="ko-KR" sz="1200" dirty="0" err="1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height</a:t>
            </a:r>
            <a:r>
              <a:rPr lang="en-US" altLang="ko-KR" sz="1200" dirty="0" err="1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sz="1200" dirty="0" err="1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auto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</a:p>
          <a:p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</a:p>
          <a:p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.table1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td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{</a:t>
            </a:r>
          </a:p>
          <a:p>
            <a:r>
              <a:rPr lang="en-US" altLang="ko-KR" sz="1200" dirty="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width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150px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</a:p>
          <a:p>
            <a:r>
              <a:rPr lang="en-US" altLang="ko-KR" sz="1200" dirty="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border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1px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solid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black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</a:p>
          <a:p>
            <a:r>
              <a:rPr lang="en-US" altLang="ko-KR" sz="1200" dirty="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padding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5px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</a:p>
          <a:p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</a:p>
          <a:p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style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ko-KR" altLang="en-US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49961" y="4283394"/>
            <a:ext cx="2714625" cy="149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9066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43047" y="1857393"/>
            <a:ext cx="6300132" cy="3754874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4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body</a:t>
            </a:r>
            <a:r>
              <a:rPr lang="en-US" altLang="ko-KR" sz="14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40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ko-KR" altLang="en-US" sz="14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lang="en-US" altLang="ko-KR" sz="14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4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h1</a:t>
            </a:r>
            <a:r>
              <a:rPr lang="en-US" altLang="ko-KR" sz="14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ko-KR" altLang="en-US" sz="14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제주 이색 여행지</a:t>
            </a:r>
            <a:r>
              <a:rPr lang="en-US" altLang="ko-KR" sz="14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4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h1</a:t>
            </a:r>
            <a:r>
              <a:rPr lang="en-US" altLang="ko-KR" sz="14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ko-KR" altLang="en-US" sz="140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ko-KR" altLang="en-US" sz="14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lang="en-US" altLang="ko-KR" sz="14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4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h2</a:t>
            </a:r>
            <a:r>
              <a:rPr lang="en-US" altLang="ko-KR" sz="14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ko-KR" altLang="en-US" sz="14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야외 텐트를 닮은 건축물 </a:t>
            </a:r>
            <a:r>
              <a:rPr lang="en-US" altLang="ko-KR" sz="14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lang="ko-KR" altLang="en-US" sz="14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테쉬폰</a:t>
            </a:r>
            <a:r>
              <a:rPr lang="en-US" altLang="ko-KR" sz="14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lang="en-US" altLang="ko-KR" sz="14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4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h2</a:t>
            </a:r>
            <a:r>
              <a:rPr lang="en-US" altLang="ko-KR" sz="14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ko-KR" altLang="en-US" sz="140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ko-KR" altLang="en-US" sz="14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lang="en-US" altLang="ko-KR" sz="14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4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p</a:t>
            </a:r>
            <a:r>
              <a:rPr lang="en-US" altLang="ko-KR" sz="14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ko-KR" altLang="en-US" sz="14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아일랜드 출신 임피제 신부가 </a:t>
            </a:r>
            <a:r>
              <a:rPr lang="en-US" altLang="ko-KR" sz="14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1954</a:t>
            </a:r>
            <a:r>
              <a:rPr lang="ko-KR" altLang="en-US" sz="14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년 제주에 오면서 목장 숙소로 짓기 시작한 후 사료공장</a:t>
            </a:r>
            <a:r>
              <a:rPr lang="en-US" altLang="ko-KR" sz="14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ko-KR" altLang="en-US" sz="14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성당으로 활용됐습니다</a:t>
            </a:r>
            <a:r>
              <a:rPr lang="en-US" altLang="ko-KR" sz="14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sz="14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4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p</a:t>
            </a:r>
            <a:r>
              <a:rPr lang="en-US" altLang="ko-KR" sz="14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ko-KR" altLang="en-US" sz="140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ko-KR" altLang="en-US" sz="14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lang="en-US" altLang="ko-KR" sz="14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4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p</a:t>
            </a:r>
            <a:r>
              <a:rPr lang="en-US" altLang="ko-KR" sz="14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ko-KR" altLang="en-US" sz="14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제주에서 점차 다른 지방으로 보급됐지만 현재 제주에만 건축물이 남아있는데</a:t>
            </a:r>
            <a:r>
              <a:rPr lang="en-US" altLang="ko-KR" sz="14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sz="14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4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br</a:t>
            </a:r>
            <a:r>
              <a:rPr lang="en-US" altLang="ko-KR" sz="14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 </a:t>
            </a:r>
            <a:r>
              <a:rPr lang="ko-KR" altLang="en-US" sz="14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국내 근현대 건축사의 한 페이지를 보여주는 가치를 지닌다고 전문가들은 평가합니다</a:t>
            </a:r>
            <a:r>
              <a:rPr lang="en-US" altLang="ko-KR" sz="14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sz="14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4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p</a:t>
            </a:r>
            <a:r>
              <a:rPr lang="en-US" altLang="ko-KR" sz="14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ko-KR" altLang="en-US" sz="140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4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lang="en-US" altLang="ko-KR" sz="14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4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hr</a:t>
            </a:r>
            <a:r>
              <a:rPr lang="en-US" altLang="ko-KR" sz="14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40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4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lang="en-US" altLang="ko-KR" sz="14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4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blockquote</a:t>
            </a:r>
            <a:r>
              <a:rPr lang="en-US" altLang="ko-KR" sz="14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40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ko-KR" altLang="en-US" sz="14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    성이시돌목장은 제주특별자치도 제주시 한림읍 금악리에 있는 목장이다</a:t>
            </a:r>
            <a:r>
              <a:rPr lang="en-US" altLang="ko-KR" sz="14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. </a:t>
            </a:r>
            <a:r>
              <a:rPr lang="ko-KR" altLang="en-US" sz="14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특히 이시돌목장은 제주 지역 최초의 전기업목장</a:t>
            </a:r>
            <a:r>
              <a:rPr lang="en-US" altLang="ko-KR" sz="14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ko-KR" altLang="en-US" sz="14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全企業牧場</a:t>
            </a:r>
            <a:r>
              <a:rPr lang="en-US" altLang="ko-KR" sz="14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r>
              <a:rPr lang="ko-KR" altLang="en-US" sz="14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으로 </a:t>
            </a:r>
            <a:r>
              <a:rPr lang="en-US" altLang="ko-KR" sz="14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1961</a:t>
            </a:r>
            <a:r>
              <a:rPr lang="ko-KR" altLang="en-US" sz="14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년 </a:t>
            </a:r>
            <a:r>
              <a:rPr lang="en-US" altLang="ko-KR" sz="14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11</a:t>
            </a:r>
            <a:r>
              <a:rPr lang="ko-KR" altLang="en-US" sz="14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월 말 제주시 한림읍 금악리에 세워 양돈 사업을 실시하였으며 면양을 사육하였던 것으로 알려져 있다</a:t>
            </a:r>
            <a:r>
              <a:rPr lang="en-US" altLang="ko-KR" sz="14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. </a:t>
            </a:r>
            <a:r>
              <a:rPr lang="ko-KR" altLang="en-US" sz="14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이시돌목장의 특색있는 건축양식으로 테쉬폰도 유명하다</a:t>
            </a:r>
            <a:r>
              <a:rPr lang="en-US" altLang="ko-KR" sz="14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. (</a:t>
            </a:r>
            <a:r>
              <a:rPr lang="ko-KR" altLang="en-US" sz="14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출처</a:t>
            </a:r>
            <a:r>
              <a:rPr lang="en-US" altLang="ko-KR" sz="14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ko-KR" altLang="en-US" sz="14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향토문화전자대전</a:t>
            </a:r>
            <a:r>
              <a:rPr lang="en-US" altLang="ko-KR" sz="14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  <a:p>
            <a:r>
              <a:rPr lang="en-US" altLang="ko-KR" sz="14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lang="en-US" altLang="ko-KR" sz="14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4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blockquote</a:t>
            </a:r>
            <a:r>
              <a:rPr lang="en-US" altLang="ko-KR" sz="14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40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4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4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body</a:t>
            </a:r>
            <a:r>
              <a:rPr lang="en-US" altLang="ko-KR" sz="14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40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0112" y="2390862"/>
            <a:ext cx="4987482" cy="3000767"/>
          </a:xfrm>
          <a:prstGeom prst="rect">
            <a:avLst/>
          </a:prstGeom>
        </p:spPr>
      </p:pic>
      <p:sp>
        <p:nvSpPr>
          <p:cNvPr id="9" name="제목 1">
            <a:extLst>
              <a:ext uri="{FF2B5EF4-FFF2-40B4-BE49-F238E27FC236}">
                <a16:creationId xmlns:a16="http://schemas.microsoft.com/office/drawing/2014/main" id="{8E462C59-C249-4ED2-9BEF-9199540871EC}"/>
              </a:ext>
            </a:extLst>
          </p:cNvPr>
          <p:cNvSpPr txBox="1">
            <a:spLocks/>
          </p:cNvSpPr>
          <p:nvPr/>
        </p:nvSpPr>
        <p:spPr>
          <a:xfrm>
            <a:off x="320141" y="578146"/>
            <a:ext cx="9091189" cy="6675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텍스트를 묶어주는 태그 구조 예제</a:t>
            </a:r>
          </a:p>
        </p:txBody>
      </p:sp>
    </p:spTree>
    <p:extLst>
      <p:ext uri="{BB962C8B-B14F-4D97-AF65-F5344CB8AC3E}">
        <p14:creationId xmlns:p14="http://schemas.microsoft.com/office/powerpoint/2010/main" val="4071604286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직선 연결선 12"/>
          <p:cNvCxnSpPr/>
          <p:nvPr/>
        </p:nvCxnSpPr>
        <p:spPr>
          <a:xfrm>
            <a:off x="5939406" y="1015068"/>
            <a:ext cx="0" cy="5410899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185082" y="106456"/>
            <a:ext cx="10515600" cy="1325563"/>
          </a:xfrm>
        </p:spPr>
        <p:txBody>
          <a:bodyPr/>
          <a:lstStyle/>
          <a:p>
            <a:r>
              <a:rPr lang="ko-KR" altLang="en-US" dirty="0"/>
              <a:t>표 스타일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20117" y="1132514"/>
            <a:ext cx="2659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text-align </a:t>
            </a:r>
            <a:endParaRPr lang="ko-KR" altLang="en-US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20786" y="1647535"/>
            <a:ext cx="5360564" cy="7075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셀 안에서의 수평 정렬 방법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/>
            </a:r>
            <a:b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413383" y="1132514"/>
            <a:ext cx="2659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vertical-align</a:t>
            </a:r>
            <a:endParaRPr lang="ko-KR" altLang="en-US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699738" y="2724929"/>
            <a:ext cx="321811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style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dirty="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.table1 td </a:t>
            </a:r>
            <a:r>
              <a:rPr lang="en-US" altLang="ko-KR" sz="1200" dirty="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{</a:t>
            </a:r>
          </a:p>
          <a:p>
            <a:r>
              <a:rPr lang="en-US" altLang="ko-KR" sz="1200" dirty="0">
                <a:solidFill>
                  <a:srgbClr val="FF0D0D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</a:t>
            </a:r>
            <a:r>
              <a:rPr lang="en-US" altLang="ko-KR" sz="1200" dirty="0" err="1">
                <a:solidFill>
                  <a:srgbClr val="FF0D0D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text-align</a:t>
            </a:r>
            <a:r>
              <a:rPr lang="en-US" altLang="ko-KR" sz="1200" dirty="0" err="1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sz="1200" dirty="0" err="1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center</a:t>
            </a:r>
            <a:r>
              <a:rPr lang="en-US" altLang="ko-KR" sz="1200" dirty="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</a:p>
          <a:p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style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ko-KR" altLang="en-US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6351896" y="4362925"/>
            <a:ext cx="321811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style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.va1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{ </a:t>
            </a:r>
            <a:r>
              <a:rPr lang="en-US" altLang="ko-KR" sz="1200" dirty="0" err="1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vertical-align</a:t>
            </a:r>
            <a:r>
              <a:rPr lang="en-US" altLang="ko-KR" sz="1200" dirty="0" err="1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sz="1200" dirty="0" err="1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top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 }</a:t>
            </a:r>
          </a:p>
          <a:p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.va2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{ </a:t>
            </a:r>
            <a:r>
              <a:rPr lang="en-US" altLang="ko-KR" sz="1200" dirty="0" err="1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vertical-align</a:t>
            </a:r>
            <a:r>
              <a:rPr lang="en-US" altLang="ko-KR" sz="1200" dirty="0" err="1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sz="1200" dirty="0" err="1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bottom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 }</a:t>
            </a:r>
          </a:p>
          <a:p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.va3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{ </a:t>
            </a:r>
            <a:r>
              <a:rPr lang="en-US" altLang="ko-KR" sz="1200" dirty="0" err="1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vertical-align</a:t>
            </a:r>
            <a:r>
              <a:rPr lang="en-US" altLang="ko-KR" sz="1200" dirty="0" err="1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sz="1200" dirty="0" err="1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middle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 }</a:t>
            </a:r>
          </a:p>
          <a:p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style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ko-KR" altLang="en-US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058" y="2139797"/>
            <a:ext cx="3137656" cy="34243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3626" y="2762557"/>
            <a:ext cx="2316605" cy="762519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6424918" y="1647535"/>
            <a:ext cx="5360564" cy="7075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셀 안에서의 수직 정렬 방법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/>
            </a:r>
            <a:b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3383" y="2092960"/>
            <a:ext cx="3229654" cy="1678851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87662" y="4217236"/>
            <a:ext cx="2826041" cy="1485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6517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672940" y="2895946"/>
            <a:ext cx="5100715" cy="1079768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671119" y="4831196"/>
            <a:ext cx="5102536" cy="1077627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71119" y="1337885"/>
            <a:ext cx="5102536" cy="1058093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06037" y="168200"/>
            <a:ext cx="9091189" cy="667587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텍스트를 한 줄로 표시하는 태그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19254" y="1652811"/>
            <a:ext cx="4506005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&lt;strong&gt; -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중요한 내용이라서 강조해야 할 때</a:t>
            </a:r>
            <a:endParaRPr lang="en-US" altLang="ko-KR" sz="14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&lt;b&gt; -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단순히 굵게 표시할 때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19254" y="1216106"/>
            <a:ext cx="358073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&lt;strong&gt;, &lt;b&gt;</a:t>
            </a:r>
            <a:r>
              <a:rPr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– </a:t>
            </a:r>
            <a:r>
              <a:rPr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굵게</a:t>
            </a:r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표시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24399" y="2681310"/>
            <a:ext cx="387575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</a:t>
            </a:r>
            <a:r>
              <a:rPr lang="en-US" altLang="ko-KR" b="1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em</a:t>
            </a:r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&gt;, &lt;</a:t>
            </a:r>
            <a:r>
              <a:rPr lang="en-US" altLang="ko-KR" b="1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</a:t>
            </a:r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&gt;</a:t>
            </a:r>
            <a:r>
              <a:rPr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– </a:t>
            </a:r>
            <a:r>
              <a:rPr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이탤릭체로 표시하기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21074" y="3040539"/>
            <a:ext cx="4504185" cy="705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</a:t>
            </a:r>
            <a:r>
              <a:rPr lang="en-US" altLang="ko-KR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em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&gt; -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흐름상 특정 부분을 강조하고 싶을 때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</a:t>
            </a:r>
            <a:r>
              <a:rPr lang="en-US" altLang="ko-KR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&gt; -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단순히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이탤릭체로 표시할 때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46379" y="4629675"/>
            <a:ext cx="312432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&lt;q&gt; </a:t>
            </a:r>
            <a:r>
              <a:rPr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태그 </a:t>
            </a:r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– </a:t>
            </a:r>
            <a:r>
              <a:rPr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인용</a:t>
            </a:r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내용 표시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43055" y="5036529"/>
            <a:ext cx="5489265" cy="705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줄바꿈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없이 다른 내용과 한 줄에 인용 내용 표시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인용 내용 앞뒤에 따옴표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(“ “)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추가됨</a:t>
            </a: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232320" y="1357476"/>
            <a:ext cx="5703683" cy="1200329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h2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ko-KR" altLang="en-US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제주 이색 여행지 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- </a:t>
            </a:r>
            <a:r>
              <a:rPr lang="ko-KR" altLang="en-US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이중섭 거리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h2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ko-KR" altLang="en-US" sz="12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ko-KR" altLang="en-US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p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&gt;&lt;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strong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ko-KR" altLang="en-US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주말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strong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ko-KR" altLang="en-US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마다 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b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'</a:t>
            </a:r>
            <a:r>
              <a:rPr lang="ko-KR" altLang="en-US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서귀포문화예술디자인시장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'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b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ko-KR" altLang="en-US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이 열립니다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p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ko-KR" altLang="en-US" sz="12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ko-KR" altLang="en-US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p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&gt;&lt;</a:t>
            </a:r>
            <a:r>
              <a:rPr lang="en-US" altLang="ko-KR" sz="1200" dirty="0" err="1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em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'</a:t>
            </a:r>
            <a:r>
              <a:rPr lang="ko-KR" altLang="en-US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아트마켓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'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 dirty="0" err="1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em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ko-KR" altLang="en-US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이라고도 부르는데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 dirty="0" err="1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i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ko-KR" altLang="en-US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문화예술체험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 dirty="0" err="1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i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ko-KR" altLang="en-US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이나 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 dirty="0" err="1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i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ko-KR" altLang="en-US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공연관람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 dirty="0" err="1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i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ko-KR" altLang="en-US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을 할 수도 있고 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 dirty="0" err="1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br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 </a:t>
            </a:r>
            <a:r>
              <a:rPr lang="ko-KR" altLang="en-US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작가들이 직접 만든 창작예술품 등을 판매하기도 합니다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p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ko-KR" altLang="en-US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2320" y="2629663"/>
            <a:ext cx="3989042" cy="1374251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6232319" y="4632106"/>
            <a:ext cx="5703683" cy="1015663"/>
          </a:xfrm>
          <a:prstGeom prst="rect">
            <a:avLst/>
          </a:prstGeom>
          <a:ln w="31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h1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ko-KR" altLang="en-US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웹 접근성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h1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p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ko-KR" altLang="en-US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웹의 창시자인 팀 </a:t>
            </a:r>
            <a:r>
              <a:rPr lang="ko-KR" alt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버너스</a:t>
            </a:r>
            <a:r>
              <a:rPr lang="ko-KR" altLang="en-US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리 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(Tim Berners-Lee)</a:t>
            </a:r>
            <a:r>
              <a:rPr lang="ko-KR" altLang="en-US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의 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q</a:t>
            </a:r>
            <a:r>
              <a:rPr lang="ko-KR" altLang="en-US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 dirty="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cite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="http://www.w3.org/standards/webdesign/accessibility"&gt;</a:t>
            </a:r>
            <a:r>
              <a:rPr lang="ko-KR" altLang="en-US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웹의 힘은 보편성에 있다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. </a:t>
            </a:r>
            <a:r>
              <a:rPr lang="ko-KR" altLang="en-US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장애에 구애없이 모든 사람이 접근할 수 있는 것이 필수적인 요소이다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q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ko-KR" altLang="en-US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라는 말로 웹 접근성을 설명한다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. 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p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ko-KR" altLang="en-US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2320" y="5699951"/>
            <a:ext cx="3989042" cy="855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2169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671119" y="2579184"/>
            <a:ext cx="5100715" cy="1079768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743055" y="4828784"/>
            <a:ext cx="5102536" cy="755429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71119" y="1337886"/>
            <a:ext cx="5102536" cy="819224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80870" y="211111"/>
            <a:ext cx="9091189" cy="667587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텍스트를 한 줄로 표시하는 태그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19254" y="1652811"/>
            <a:ext cx="5065498" cy="38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&lt;mark&gt;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태그로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묶은 부분의 배경색이 노랑으로 표시됨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19254" y="1216106"/>
            <a:ext cx="358073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&lt;mark&gt;</a:t>
            </a:r>
            <a:r>
              <a:rPr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– </a:t>
            </a:r>
            <a:r>
              <a:rPr lang="ko-KR" altLang="en-US" b="1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형광펜</a:t>
            </a:r>
            <a:r>
              <a:rPr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효과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22578" y="2364548"/>
            <a:ext cx="387575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&lt;span&gt;, &lt;div&gt; – </a:t>
            </a:r>
            <a:r>
              <a:rPr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영역 묶기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19253" y="2723777"/>
            <a:ext cx="4504185" cy="705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&lt;span&gt; -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줄 안에서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인라인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묶기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&lt;div&gt; - 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줄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바꿔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블록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단락으로 묶기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18315" y="4627263"/>
            <a:ext cx="447888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&lt;ruby&gt; - </a:t>
            </a:r>
            <a:r>
              <a:rPr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동아시아</a:t>
            </a:r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글자에 주석 표시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43055" y="5029063"/>
            <a:ext cx="5489265" cy="38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&lt;ruby&gt;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태그 안에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&lt;rt&gt;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태그를 사용해 주석 표시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232320" y="1357476"/>
            <a:ext cx="5703683" cy="1200329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h2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ko-KR" altLang="en-US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야외 텐트를 닮은 건축물 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mark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lang="ko-KR" alt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테쉬폰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mark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&gt;&lt;/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h2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ko-KR" altLang="en-US" sz="12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ko-KR" altLang="en-US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p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ko-KR" altLang="en-US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아일랜드 출신 </a:t>
            </a:r>
            <a:r>
              <a:rPr lang="ko-KR" alt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임피제</a:t>
            </a:r>
            <a:r>
              <a:rPr lang="ko-KR" altLang="en-US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신부가 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1954</a:t>
            </a:r>
            <a:r>
              <a:rPr lang="ko-KR" altLang="en-US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년 제주에 오면서 목장 숙소로 짓기 시작한 후 사료공장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ko-KR" altLang="en-US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성당으로 활용됐습니다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. </a:t>
            </a:r>
            <a:r>
              <a:rPr lang="ko-KR" altLang="en-US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제주에서 점차 다른 지방으로 보급됐지만 현재 제주에만 건축물이 남아있으며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span</a:t>
            </a:r>
            <a:r>
              <a:rPr lang="ko-KR" altLang="en-US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 dirty="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style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</a:t>
            </a:r>
            <a:r>
              <a:rPr lang="en-US" altLang="ko-KR" sz="1200" dirty="0" err="1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color</a:t>
            </a:r>
            <a:r>
              <a:rPr lang="en-US" altLang="ko-KR" sz="1200" dirty="0" err="1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sz="1200" dirty="0" err="1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blue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"&gt;</a:t>
            </a:r>
            <a:r>
              <a:rPr lang="ko-KR" altLang="en-US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국내 </a:t>
            </a:r>
            <a:r>
              <a:rPr lang="ko-KR" alt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근현대</a:t>
            </a:r>
            <a:r>
              <a:rPr lang="ko-KR" altLang="en-US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건축사의 한 페이지를 보여주는 가치를 지닌다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span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ko-KR" altLang="en-US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고 전문가들은 평가합니다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p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ko-KR" altLang="en-US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6232320" y="4560168"/>
            <a:ext cx="5703683" cy="461665"/>
          </a:xfrm>
          <a:prstGeom prst="rect">
            <a:avLst/>
          </a:prstGeom>
          <a:ln w="31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p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ko-KR" altLang="en-US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루비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(Ruby)</a:t>
            </a:r>
            <a:r>
              <a:rPr lang="ko-KR" altLang="en-US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는 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1995</a:t>
            </a:r>
            <a:r>
              <a:rPr lang="ko-KR" altLang="en-US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년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ko-KR" altLang="en-US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일본의 프로그래머인 마츠모토 </a:t>
            </a:r>
            <a:r>
              <a:rPr lang="ko-KR" alt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유키히로</a:t>
            </a:r>
            <a:r>
              <a:rPr lang="ko-KR" altLang="en-US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ruby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ko-KR" altLang="en-US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松本行弘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rt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ko-KR" alt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まつもとゆきひろ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rt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ruby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ko-KR" altLang="en-US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가 만든 프로그래밍 언어입니다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p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ko-KR" altLang="en-US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2320" y="2686332"/>
            <a:ext cx="4296577" cy="1172899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2320" y="5310655"/>
            <a:ext cx="3635957" cy="754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5335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5972" y="193057"/>
            <a:ext cx="9091189" cy="667587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목록을 만드는 태그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71119" y="1312752"/>
            <a:ext cx="4263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&lt;ul&gt;, &lt;li&gt; - </a:t>
            </a:r>
            <a:r>
              <a:rPr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순서 없는 목록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87651" y="2982537"/>
            <a:ext cx="4263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</a:t>
            </a:r>
            <a:r>
              <a:rPr lang="en-US" altLang="ko-KR" b="1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ol</a:t>
            </a:r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&gt;, &lt;li&gt; - </a:t>
            </a:r>
            <a:r>
              <a:rPr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순서 목록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87651" y="1753880"/>
            <a:ext cx="4381878" cy="7927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각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항목 앞에 </a:t>
            </a:r>
            <a:r>
              <a:rPr lang="ko-KR" altLang="en-US" sz="16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불릿이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6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붙여짐</a:t>
            </a: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CSS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list-style-type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속성으로 </a:t>
            </a:r>
            <a:r>
              <a:rPr lang="ko-KR" altLang="en-US" sz="16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불릿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수정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87651" y="3398364"/>
            <a:ext cx="401068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각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항목 앞에 숫자가 </a:t>
            </a:r>
            <a:r>
              <a:rPr lang="ko-KR" altLang="en-US" sz="16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붙여짐</a:t>
            </a: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</a:t>
            </a:r>
            <a:r>
              <a:rPr lang="en-US" altLang="ko-KR" sz="16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ol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&gt;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태그의 속성</a:t>
            </a: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type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속성 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16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불릿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앞의 숫자 조정</a:t>
            </a: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start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속성 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중간 번호부터 수정</a:t>
            </a: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reserved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속성 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역순으로 표시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6334409" y="995881"/>
            <a:ext cx="3135516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4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ul</a:t>
            </a:r>
            <a:r>
              <a:rPr lang="en-US" altLang="ko-KR" sz="14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4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4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&lt;</a:t>
            </a:r>
            <a:r>
              <a:rPr lang="en-US" altLang="ko-KR" sz="14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li</a:t>
            </a:r>
            <a:r>
              <a:rPr lang="en-US" altLang="ko-KR" sz="14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1</a:t>
            </a:r>
            <a:r>
              <a:rPr lang="ko-KR" alt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일차</a:t>
            </a:r>
          </a:p>
          <a:p>
            <a:r>
              <a:rPr lang="en-US" altLang="ko-KR" sz="14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  &lt;</a:t>
            </a:r>
            <a:r>
              <a:rPr lang="en-US" altLang="ko-KR" sz="1400" dirty="0" err="1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ol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dirty="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type</a:t>
            </a:r>
            <a:r>
              <a:rPr lang="en-US" altLang="ko-KR" sz="14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="a"&gt;</a:t>
            </a:r>
            <a:endParaRPr lang="en-US" altLang="ko-KR" sz="14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4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    &lt;</a:t>
            </a:r>
            <a:r>
              <a:rPr lang="en-US" altLang="ko-KR" sz="14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li</a:t>
            </a:r>
            <a:r>
              <a:rPr lang="en-US" altLang="ko-KR" sz="14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ko-KR" alt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해녀박물관</a:t>
            </a:r>
            <a:r>
              <a:rPr lang="en-US" altLang="ko-KR" sz="14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4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li</a:t>
            </a:r>
            <a:r>
              <a:rPr lang="en-US" altLang="ko-KR" sz="14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4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4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    &lt;</a:t>
            </a:r>
            <a:r>
              <a:rPr lang="en-US" altLang="ko-KR" sz="14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li</a:t>
            </a:r>
            <a:r>
              <a:rPr lang="en-US" altLang="ko-KR" sz="14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ko-KR" alt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낚시체험</a:t>
            </a:r>
            <a:r>
              <a:rPr lang="en-US" altLang="ko-KR" sz="14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4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li</a:t>
            </a:r>
            <a:r>
              <a:rPr lang="en-US" altLang="ko-KR" sz="14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4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4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  &lt;/</a:t>
            </a:r>
            <a:r>
              <a:rPr lang="en-US" altLang="ko-KR" sz="1400" dirty="0" err="1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ol</a:t>
            </a:r>
            <a:r>
              <a:rPr lang="en-US" altLang="ko-KR" sz="14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4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4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&lt;/</a:t>
            </a:r>
            <a:r>
              <a:rPr lang="en-US" altLang="ko-KR" sz="14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li</a:t>
            </a:r>
            <a:r>
              <a:rPr lang="en-US" altLang="ko-KR" sz="14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4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4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&lt;</a:t>
            </a:r>
            <a:r>
              <a:rPr lang="en-US" altLang="ko-KR" sz="14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li</a:t>
            </a:r>
            <a:r>
              <a:rPr lang="en-US" altLang="ko-KR" sz="14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2</a:t>
            </a:r>
            <a:r>
              <a:rPr lang="ko-KR" alt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일차</a:t>
            </a:r>
          </a:p>
          <a:p>
            <a:r>
              <a:rPr lang="en-US" altLang="ko-KR" sz="14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  &lt;</a:t>
            </a:r>
            <a:r>
              <a:rPr lang="en-US" altLang="ko-KR" sz="1400" dirty="0" err="1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ol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dirty="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type</a:t>
            </a:r>
            <a:r>
              <a:rPr lang="en-US" altLang="ko-KR" sz="14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="a"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dirty="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start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="3"&gt;</a:t>
            </a:r>
            <a:endParaRPr lang="en-US" altLang="ko-KR" sz="14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4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    &lt;</a:t>
            </a:r>
            <a:r>
              <a:rPr lang="en-US" altLang="ko-KR" sz="14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li</a:t>
            </a:r>
            <a:r>
              <a:rPr lang="en-US" altLang="ko-KR" sz="14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ko-KR" alt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용눈이오름</a:t>
            </a:r>
            <a:r>
              <a:rPr lang="en-US" altLang="ko-KR" sz="14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4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li</a:t>
            </a:r>
            <a:r>
              <a:rPr lang="en-US" altLang="ko-KR" sz="14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4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4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    &lt;</a:t>
            </a:r>
            <a:r>
              <a:rPr lang="en-US" altLang="ko-KR" sz="14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li</a:t>
            </a:r>
            <a:r>
              <a:rPr lang="en-US" altLang="ko-KR" sz="14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ko-KR" alt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만장굴</a:t>
            </a:r>
            <a:r>
              <a:rPr lang="en-US" altLang="ko-KR" sz="14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4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li</a:t>
            </a:r>
            <a:r>
              <a:rPr lang="en-US" altLang="ko-KR" sz="14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4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4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    &lt;</a:t>
            </a:r>
            <a:r>
              <a:rPr lang="en-US" altLang="ko-KR" sz="14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li</a:t>
            </a:r>
            <a:r>
              <a:rPr lang="en-US" altLang="ko-KR" sz="14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ko-KR" alt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카약체험</a:t>
            </a:r>
            <a:r>
              <a:rPr lang="en-US" altLang="ko-KR" sz="14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4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li</a:t>
            </a:r>
            <a:r>
              <a:rPr lang="en-US" altLang="ko-KR" sz="14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4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4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  &lt;/</a:t>
            </a:r>
            <a:r>
              <a:rPr lang="en-US" altLang="ko-KR" sz="1400" dirty="0" err="1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ol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start</a:t>
            </a:r>
            <a:r>
              <a:rPr lang="en-US" altLang="ko-KR" sz="14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4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4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&lt;/</a:t>
            </a:r>
            <a:r>
              <a:rPr lang="en-US" altLang="ko-KR" sz="14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li</a:t>
            </a:r>
            <a:r>
              <a:rPr lang="en-US" altLang="ko-KR" sz="14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4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4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4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ul</a:t>
            </a:r>
            <a:r>
              <a:rPr lang="en-US" altLang="ko-KR" sz="14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ko-KR" altLang="en-US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3581" y="4441915"/>
            <a:ext cx="3367037" cy="1524267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415972" y="6152958"/>
            <a:ext cx="110463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★ 여러 항목이 나열될 때 </a:t>
            </a:r>
            <a:r>
              <a:rPr lang="en-US" altLang="ko-KR" sz="1400" b="1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&lt;/li&gt; </a:t>
            </a:r>
            <a:r>
              <a:rPr lang="ko-KR" altLang="en-US" sz="1400" b="1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태그를 생략해도 다음에 오는 </a:t>
            </a:r>
            <a:r>
              <a:rPr lang="en-US" altLang="ko-KR" sz="1400" b="1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&lt;li&gt; </a:t>
            </a:r>
            <a:r>
              <a:rPr lang="ko-KR" altLang="en-US" sz="1400" b="1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태그를 만나면 자동으로 그 전에 </a:t>
            </a:r>
            <a:r>
              <a:rPr lang="en-US" altLang="ko-KR" sz="1400" b="1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&lt;/li&gt;</a:t>
            </a:r>
            <a:r>
              <a:rPr lang="ko-KR" altLang="en-US" sz="1400" b="1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태그가 있는 것처럼 인식함 </a:t>
            </a:r>
          </a:p>
        </p:txBody>
      </p:sp>
    </p:spTree>
    <p:extLst>
      <p:ext uri="{BB962C8B-B14F-4D97-AF65-F5344CB8AC3E}">
        <p14:creationId xmlns:p14="http://schemas.microsoft.com/office/powerpoint/2010/main" val="31747275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88544" y="351045"/>
            <a:ext cx="9091189" cy="667587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목록을 만드는 태그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71119" y="1312752"/>
            <a:ext cx="4263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&lt;dl&gt;, &lt;dt&gt;, &lt;dd&gt; - </a:t>
            </a:r>
            <a:r>
              <a:rPr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설명</a:t>
            </a:r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목록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87650" y="1753880"/>
            <a:ext cx="5260065" cy="11648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‘</a:t>
            </a:r>
            <a:r>
              <a:rPr lang="ko-KR" altLang="en-US" sz="16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제목’과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그에 대한 ‘</a:t>
            </a:r>
            <a:r>
              <a:rPr lang="ko-KR" altLang="en-US" sz="16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설명’으로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이루어진 목록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&lt;dl&gt;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과 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&lt;dt&gt;, &lt;dd&gt;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태그 사용</a:t>
            </a: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하나의 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&lt;dt&gt;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여러 개의 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&lt;dd&gt;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값을 가질 수 있다</a:t>
            </a:r>
            <a:endParaRPr lang="ko-KR" altLang="en-US" sz="1400" dirty="0">
              <a:solidFill>
                <a:srgbClr val="C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6334409" y="1497418"/>
            <a:ext cx="4864728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4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dl</a:t>
            </a:r>
            <a:r>
              <a:rPr lang="en-US" altLang="ko-KR" sz="14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4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4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&lt;</a:t>
            </a:r>
            <a:r>
              <a:rPr lang="en-US" altLang="ko-KR" sz="14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dt</a:t>
            </a:r>
            <a:r>
              <a:rPr lang="en-US" altLang="ko-KR" sz="14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ko-KR" alt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올레 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1</a:t>
            </a:r>
            <a:r>
              <a:rPr lang="ko-KR" alt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코스</a:t>
            </a:r>
            <a:r>
              <a:rPr lang="en-US" altLang="ko-KR" sz="14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4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dt</a:t>
            </a:r>
            <a:r>
              <a:rPr lang="en-US" altLang="ko-KR" sz="14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ko-KR" altLang="en-US" sz="14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4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&lt;</a:t>
            </a:r>
            <a:r>
              <a:rPr lang="en-US" altLang="ko-KR" sz="14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dd</a:t>
            </a:r>
            <a:r>
              <a:rPr lang="en-US" altLang="ko-KR" sz="14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ko-KR" alt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코스 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ko-KR" alt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시흥 초등학교 옆 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- </a:t>
            </a:r>
            <a:r>
              <a:rPr lang="ko-KR" alt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광치기</a:t>
            </a:r>
            <a:r>
              <a:rPr lang="ko-KR" alt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해변</a:t>
            </a:r>
            <a:r>
              <a:rPr lang="en-US" altLang="ko-KR" sz="14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4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dd</a:t>
            </a:r>
            <a:r>
              <a:rPr lang="en-US" altLang="ko-KR" sz="14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ko-KR" altLang="en-US" sz="14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4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&lt;</a:t>
            </a:r>
            <a:r>
              <a:rPr lang="en-US" altLang="ko-KR" sz="14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dd</a:t>
            </a:r>
            <a:r>
              <a:rPr lang="en-US" altLang="ko-KR" sz="14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ko-KR" alt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거리 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 14.6km(4~5</a:t>
            </a:r>
            <a:r>
              <a:rPr lang="ko-KR" alt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시간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r>
              <a:rPr lang="en-US" altLang="ko-KR" sz="14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4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dd</a:t>
            </a:r>
            <a:r>
              <a:rPr lang="en-US" altLang="ko-KR" sz="14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ko-KR" altLang="en-US" sz="14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4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&lt;</a:t>
            </a:r>
            <a:r>
              <a:rPr lang="en-US" altLang="ko-KR" sz="14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dd</a:t>
            </a:r>
            <a:r>
              <a:rPr lang="en-US" altLang="ko-KR" sz="14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ko-KR" alt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난이도 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ko-KR" alt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중</a:t>
            </a:r>
            <a:r>
              <a:rPr lang="en-US" altLang="ko-KR" sz="14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4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dd</a:t>
            </a:r>
            <a:r>
              <a:rPr lang="en-US" altLang="ko-KR" sz="14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4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4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&lt;</a:t>
            </a:r>
            <a:r>
              <a:rPr lang="en-US" altLang="ko-KR" sz="14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dt</a:t>
            </a:r>
            <a:r>
              <a:rPr lang="en-US" altLang="ko-KR" sz="14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ko-KR" alt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올레 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2</a:t>
            </a:r>
            <a:r>
              <a:rPr lang="ko-KR" alt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코스</a:t>
            </a:r>
            <a:r>
              <a:rPr lang="en-US" altLang="ko-KR" sz="14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4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dt</a:t>
            </a:r>
            <a:r>
              <a:rPr lang="en-US" altLang="ko-KR" sz="14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ko-KR" altLang="en-US" sz="14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4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&lt;</a:t>
            </a:r>
            <a:r>
              <a:rPr lang="en-US" altLang="ko-KR" sz="14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dd</a:t>
            </a:r>
            <a:r>
              <a:rPr lang="en-US" altLang="ko-KR" sz="14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ko-KR" alt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코스 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ko-KR" alt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광치기</a:t>
            </a:r>
            <a:r>
              <a:rPr lang="ko-KR" alt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해변 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- </a:t>
            </a:r>
            <a:r>
              <a:rPr lang="ko-KR" alt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온평</a:t>
            </a:r>
            <a:r>
              <a:rPr lang="ko-KR" alt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포구</a:t>
            </a:r>
            <a:r>
              <a:rPr lang="en-US" altLang="ko-KR" sz="14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4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dd</a:t>
            </a:r>
            <a:r>
              <a:rPr lang="en-US" altLang="ko-KR" sz="14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ko-KR" altLang="en-US" sz="14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4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&lt;</a:t>
            </a:r>
            <a:r>
              <a:rPr lang="en-US" altLang="ko-KR" sz="14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dd</a:t>
            </a:r>
            <a:r>
              <a:rPr lang="en-US" altLang="ko-KR" sz="14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ko-KR" alt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거리 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 14.5km(4~5</a:t>
            </a:r>
            <a:r>
              <a:rPr lang="ko-KR" alt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시간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r>
              <a:rPr lang="en-US" altLang="ko-KR" sz="14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4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dd</a:t>
            </a:r>
            <a:r>
              <a:rPr lang="en-US" altLang="ko-KR" sz="14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ko-KR" altLang="en-US" sz="14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4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&lt;</a:t>
            </a:r>
            <a:r>
              <a:rPr lang="en-US" altLang="ko-KR" sz="14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dd</a:t>
            </a:r>
            <a:r>
              <a:rPr lang="en-US" altLang="ko-KR" sz="14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ko-KR" alt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난이도 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ko-KR" alt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중</a:t>
            </a:r>
            <a:r>
              <a:rPr lang="en-US" altLang="ko-KR" sz="14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4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dd</a:t>
            </a:r>
            <a:r>
              <a:rPr lang="en-US" altLang="ko-KR" sz="14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4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4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4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dl</a:t>
            </a:r>
            <a:r>
              <a:rPr lang="en-US" altLang="ko-KR" sz="14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ko-KR" altLang="en-US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4409" y="3988948"/>
            <a:ext cx="3325639" cy="1850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6851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52165" y="234806"/>
            <a:ext cx="9091189" cy="667587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표를 만드는 태그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71119" y="1312752"/>
            <a:ext cx="4263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표</a:t>
            </a:r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(table)</a:t>
            </a:r>
            <a:endParaRPr lang="ko-KR" altLang="en-US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87650" y="1753880"/>
            <a:ext cx="5260065" cy="4234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자료를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보기 좋게 정리한 것</a:t>
            </a:r>
            <a:endParaRPr lang="ko-KR" altLang="en-US" sz="1400" dirty="0">
              <a:solidFill>
                <a:srgbClr val="C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aphicFrame>
        <p:nvGraphicFramePr>
          <p:cNvPr id="9" name="내용 개체 틀 3"/>
          <p:cNvGraphicFramePr>
            <a:graphicFrameLocks/>
          </p:cNvGraphicFramePr>
          <p:nvPr/>
        </p:nvGraphicFramePr>
        <p:xfrm>
          <a:off x="787650" y="2562130"/>
          <a:ext cx="3853674" cy="1640652"/>
        </p:xfrm>
        <a:graphic>
          <a:graphicData uri="http://schemas.openxmlformats.org/drawingml/2006/table">
            <a:tbl>
              <a:tblPr firstRow="1" bandRow="1"/>
              <a:tblGrid>
                <a:gridCol w="12845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845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845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46884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6884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6884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10" name="직선 화살표 연결선 9"/>
          <p:cNvCxnSpPr/>
          <p:nvPr/>
        </p:nvCxnSpPr>
        <p:spPr>
          <a:xfrm flipH="1">
            <a:off x="4574834" y="2811216"/>
            <a:ext cx="267574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856079" y="2671920"/>
            <a:ext cx="19403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첫번째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행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(row)</a:t>
            </a:r>
            <a:endParaRPr lang="ko-KR" altLang="en-US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2" name="직선 화살표 연결선 11"/>
          <p:cNvCxnSpPr/>
          <p:nvPr/>
        </p:nvCxnSpPr>
        <p:spPr>
          <a:xfrm flipH="1">
            <a:off x="4574834" y="3403705"/>
            <a:ext cx="267574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856080" y="3255275"/>
            <a:ext cx="19403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두번째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행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(row)</a:t>
            </a:r>
            <a:endParaRPr lang="ko-KR" altLang="en-US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4" name="직선 화살표 연결선 13"/>
          <p:cNvCxnSpPr/>
          <p:nvPr/>
        </p:nvCxnSpPr>
        <p:spPr>
          <a:xfrm flipH="1">
            <a:off x="4574073" y="3991978"/>
            <a:ext cx="267574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856078" y="3901606"/>
            <a:ext cx="19403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세번째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행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(row)</a:t>
            </a:r>
            <a:endParaRPr lang="ko-KR" altLang="en-US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13899" y="4495317"/>
            <a:ext cx="17337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첫번째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열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(column)</a:t>
            </a:r>
            <a:endParaRPr lang="ko-KR" altLang="en-US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8" name="직선 화살표 연결선 17"/>
          <p:cNvCxnSpPr/>
          <p:nvPr/>
        </p:nvCxnSpPr>
        <p:spPr>
          <a:xfrm flipV="1">
            <a:off x="1508179" y="4088969"/>
            <a:ext cx="6936" cy="367596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385807" y="4732839"/>
            <a:ext cx="10685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두번째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열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617956" y="4732839"/>
            <a:ext cx="10031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세번째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열</a:t>
            </a:r>
          </a:p>
        </p:txBody>
      </p:sp>
      <p:cxnSp>
        <p:nvCxnSpPr>
          <p:cNvPr id="21" name="직선 화살표 연결선 20"/>
          <p:cNvCxnSpPr/>
          <p:nvPr/>
        </p:nvCxnSpPr>
        <p:spPr>
          <a:xfrm flipV="1">
            <a:off x="2920085" y="4081538"/>
            <a:ext cx="11151" cy="591015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/>
          <p:nvPr/>
        </p:nvCxnSpPr>
        <p:spPr>
          <a:xfrm flipV="1">
            <a:off x="4108394" y="4088969"/>
            <a:ext cx="11151" cy="591015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2265979" y="3209861"/>
            <a:ext cx="8305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셀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(cell)</a:t>
            </a:r>
            <a:endParaRPr lang="ko-KR" altLang="en-US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24" name="직선 화살표 연결선 23"/>
          <p:cNvCxnSpPr/>
          <p:nvPr/>
        </p:nvCxnSpPr>
        <p:spPr>
          <a:xfrm>
            <a:off x="659587" y="3367517"/>
            <a:ext cx="1449097" cy="0"/>
          </a:xfrm>
          <a:prstGeom prst="straightConnector1">
            <a:avLst/>
          </a:prstGeom>
          <a:ln w="38100">
            <a:solidFill>
              <a:srgbClr val="0070C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/>
          <p:nvPr/>
        </p:nvCxnSpPr>
        <p:spPr>
          <a:xfrm>
            <a:off x="2716004" y="2138620"/>
            <a:ext cx="0" cy="958751"/>
          </a:xfrm>
          <a:prstGeom prst="straightConnector1">
            <a:avLst/>
          </a:prstGeom>
          <a:ln w="38100">
            <a:solidFill>
              <a:srgbClr val="0070C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7157430" y="942935"/>
            <a:ext cx="4110184" cy="4308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표를 만드는 태그</a:t>
            </a:r>
            <a:endParaRPr lang="en-US" altLang="ko-KR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&lt;table&gt; ~ &lt;/table&gt; :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표 전체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&lt;tr&gt; ~ &lt;/tr&gt; :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행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</a:p>
          <a:p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&lt;td&gt; ~ &lt;/td&gt; :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셀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&lt;</a:t>
            </a:r>
            <a:r>
              <a:rPr lang="en-US" altLang="ko-KR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th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&gt; ~ &lt;/</a:t>
            </a:r>
            <a:r>
              <a:rPr lang="en-US" altLang="ko-KR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th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&gt; 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제목 셀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1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예</a:t>
            </a:r>
            <a:r>
              <a:rPr lang="en-US" altLang="ko-KR" sz="1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 2*3 (2</a:t>
            </a:r>
            <a:r>
              <a:rPr lang="ko-KR" altLang="en-US" sz="1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행 </a:t>
            </a:r>
            <a:r>
              <a:rPr lang="en-US" altLang="ko-KR" sz="1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r>
              <a:rPr lang="ko-KR" altLang="en-US" sz="1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열</a:t>
            </a:r>
            <a:r>
              <a:rPr lang="en-US" altLang="ko-KR" sz="1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 </a:t>
            </a:r>
            <a:r>
              <a:rPr lang="ko-KR" altLang="en-US" sz="1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표</a:t>
            </a:r>
            <a:endParaRPr lang="en-US" altLang="ko-KR" sz="14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table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tr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    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 dirty="0" err="1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th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1</a:t>
            </a:r>
            <a:r>
              <a:rPr lang="ko-KR" altLang="en-US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행 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1</a:t>
            </a:r>
            <a:r>
              <a:rPr lang="ko-KR" altLang="en-US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열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ko-KR" altLang="en-US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제목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 dirty="0" err="1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th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ko-KR" altLang="en-US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    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td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1</a:t>
            </a:r>
            <a:r>
              <a:rPr lang="ko-KR" altLang="en-US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행 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2</a:t>
            </a:r>
            <a:r>
              <a:rPr lang="ko-KR" altLang="en-US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열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td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ko-KR" altLang="en-US" sz="12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ko-KR" altLang="en-US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    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td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1</a:t>
            </a:r>
            <a:r>
              <a:rPr lang="ko-KR" altLang="en-US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행 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3</a:t>
            </a:r>
            <a:r>
              <a:rPr lang="ko-KR" altLang="en-US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열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td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ko-KR" altLang="en-US" sz="12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tr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tr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    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 dirty="0" err="1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th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2</a:t>
            </a:r>
            <a:r>
              <a:rPr lang="ko-KR" altLang="en-US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행 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1</a:t>
            </a:r>
            <a:r>
              <a:rPr lang="ko-KR" altLang="en-US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열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ko-KR" altLang="en-US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제목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 dirty="0" err="1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th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ko-KR" altLang="en-US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    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td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2</a:t>
            </a:r>
            <a:r>
              <a:rPr lang="ko-KR" altLang="en-US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행 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2</a:t>
            </a:r>
            <a:r>
              <a:rPr lang="ko-KR" altLang="en-US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열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td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ko-KR" altLang="en-US" sz="12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ko-KR" altLang="en-US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    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td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2</a:t>
            </a:r>
            <a:r>
              <a:rPr lang="ko-KR" altLang="en-US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행 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3</a:t>
            </a:r>
            <a:r>
              <a:rPr lang="ko-KR" altLang="en-US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열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td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ko-KR" altLang="en-US" sz="12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tr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table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ko-KR" altLang="en-US" sz="1200" dirty="0">
              <a:solidFill>
                <a:srgbClr val="0070C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2315" y="5342982"/>
            <a:ext cx="2390775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7207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4426" y="136736"/>
            <a:ext cx="4110185" cy="667587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표를 만드는 태그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71119" y="1312752"/>
            <a:ext cx="5095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colspan</a:t>
            </a:r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en-US" altLang="ko-KR" b="1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rowspan</a:t>
            </a:r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속성 </a:t>
            </a:r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– </a:t>
            </a:r>
            <a:r>
              <a:rPr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행 또는 열 합치기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938631" y="530860"/>
            <a:ext cx="4110184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4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table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dirty="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border</a:t>
            </a:r>
            <a:r>
              <a:rPr lang="en-US" altLang="ko-KR" sz="14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="1"&gt;</a:t>
            </a:r>
            <a:endParaRPr lang="en-US" altLang="ko-KR" sz="14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4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&lt;</a:t>
            </a:r>
            <a:r>
              <a:rPr lang="en-US" altLang="ko-KR" sz="1400" dirty="0" err="1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colgroup</a:t>
            </a:r>
            <a:r>
              <a:rPr lang="en-US" altLang="ko-KR" sz="14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4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4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  &lt;</a:t>
            </a:r>
            <a:r>
              <a:rPr lang="en-US" altLang="ko-KR" sz="14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col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dirty="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style</a:t>
            </a:r>
            <a:r>
              <a:rPr lang="en-US" altLang="ko-KR" sz="14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</a:t>
            </a:r>
            <a:r>
              <a:rPr lang="en-US" altLang="ko-KR" sz="1400" dirty="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width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sz="14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100px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r>
              <a:rPr lang="en-US" altLang="ko-KR" sz="14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"&gt;</a:t>
            </a:r>
            <a:endParaRPr lang="en-US" altLang="ko-KR" sz="14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4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  &lt;</a:t>
            </a:r>
            <a:r>
              <a:rPr lang="en-US" altLang="ko-KR" sz="14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col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dirty="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style</a:t>
            </a:r>
            <a:r>
              <a:rPr lang="en-US" altLang="ko-KR" sz="14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</a:t>
            </a:r>
            <a:r>
              <a:rPr lang="en-US" altLang="ko-KR" sz="1400" dirty="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width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sz="14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300px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r>
              <a:rPr lang="en-US" altLang="ko-KR" sz="14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"&gt;</a:t>
            </a:r>
            <a:endParaRPr lang="en-US" altLang="ko-KR" sz="14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4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  &lt;</a:t>
            </a:r>
            <a:r>
              <a:rPr lang="en-US" altLang="ko-KR" sz="14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col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dirty="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style</a:t>
            </a:r>
            <a:r>
              <a:rPr lang="en-US" altLang="ko-KR" sz="14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</a:t>
            </a:r>
            <a:r>
              <a:rPr lang="en-US" altLang="ko-KR" sz="1400" dirty="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width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sz="14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100px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r>
              <a:rPr lang="en-US" altLang="ko-KR" sz="14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"&gt;</a:t>
            </a:r>
            <a:endParaRPr lang="en-US" altLang="ko-KR" sz="14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4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  &lt;</a:t>
            </a:r>
            <a:r>
              <a:rPr lang="en-US" altLang="ko-KR" sz="14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col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dirty="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style</a:t>
            </a:r>
            <a:r>
              <a:rPr lang="en-US" altLang="ko-KR" sz="14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</a:t>
            </a:r>
            <a:r>
              <a:rPr lang="en-US" altLang="ko-KR" sz="1400" dirty="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width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sz="14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300px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r>
              <a:rPr lang="en-US" altLang="ko-KR" sz="14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"&gt;</a:t>
            </a:r>
            <a:endParaRPr lang="en-US" altLang="ko-KR" sz="14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4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&lt;/</a:t>
            </a:r>
            <a:r>
              <a:rPr lang="en-US" altLang="ko-KR" sz="1400" dirty="0" err="1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colgroup</a:t>
            </a:r>
            <a:r>
              <a:rPr lang="en-US" altLang="ko-KR" sz="14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4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4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&lt;</a:t>
            </a:r>
            <a:r>
              <a:rPr lang="en-US" altLang="ko-KR" sz="14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tr</a:t>
            </a:r>
            <a:r>
              <a:rPr lang="en-US" altLang="ko-KR" sz="14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4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4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  &lt;</a:t>
            </a:r>
            <a:r>
              <a:rPr lang="en-US" altLang="ko-KR" sz="1400" dirty="0" err="1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th</a:t>
            </a:r>
            <a:r>
              <a:rPr lang="en-US" altLang="ko-KR" sz="14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ko-KR" alt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이름</a:t>
            </a:r>
            <a:r>
              <a:rPr lang="en-US" altLang="ko-KR" sz="14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400" dirty="0" err="1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th</a:t>
            </a:r>
            <a:r>
              <a:rPr lang="en-US" altLang="ko-KR" sz="14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4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4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  &lt;</a:t>
            </a:r>
            <a:r>
              <a:rPr lang="en-US" altLang="ko-KR" sz="14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td</a:t>
            </a:r>
            <a:r>
              <a:rPr lang="en-US" altLang="ko-KR" sz="14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&gt;&lt;/</a:t>
            </a:r>
            <a:r>
              <a:rPr lang="en-US" altLang="ko-KR" sz="14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td</a:t>
            </a:r>
            <a:r>
              <a:rPr lang="en-US" altLang="ko-KR" sz="14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4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4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  &lt;</a:t>
            </a:r>
            <a:r>
              <a:rPr lang="en-US" altLang="ko-KR" sz="1400" dirty="0" err="1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th</a:t>
            </a:r>
            <a:r>
              <a:rPr lang="en-US" altLang="ko-KR" sz="14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ko-KR" alt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연락처</a:t>
            </a:r>
            <a:r>
              <a:rPr lang="en-US" altLang="ko-KR" sz="14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400" dirty="0" err="1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th</a:t>
            </a:r>
            <a:r>
              <a:rPr lang="en-US" altLang="ko-KR" sz="14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4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4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  &lt;</a:t>
            </a:r>
            <a:r>
              <a:rPr lang="en-US" altLang="ko-KR" sz="14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td</a:t>
            </a:r>
            <a:r>
              <a:rPr lang="en-US" altLang="ko-KR" sz="14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&gt;&lt;/</a:t>
            </a:r>
            <a:r>
              <a:rPr lang="en-US" altLang="ko-KR" sz="14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td</a:t>
            </a:r>
            <a:r>
              <a:rPr lang="en-US" altLang="ko-KR" sz="14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4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4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&lt;/</a:t>
            </a:r>
            <a:r>
              <a:rPr lang="en-US" altLang="ko-KR" sz="14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tr</a:t>
            </a:r>
            <a:r>
              <a:rPr lang="en-US" altLang="ko-KR" sz="14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4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4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&lt;</a:t>
            </a:r>
            <a:r>
              <a:rPr lang="en-US" altLang="ko-KR" sz="14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tr</a:t>
            </a:r>
            <a:r>
              <a:rPr lang="en-US" altLang="ko-KR" sz="14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4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4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  &lt;</a:t>
            </a:r>
            <a:r>
              <a:rPr lang="en-US" altLang="ko-KR" sz="1400" dirty="0" err="1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th</a:t>
            </a:r>
            <a:r>
              <a:rPr lang="en-US" altLang="ko-KR" sz="14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ko-KR" alt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주소</a:t>
            </a:r>
            <a:r>
              <a:rPr lang="en-US" altLang="ko-KR" sz="14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400" dirty="0" err="1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th</a:t>
            </a:r>
            <a:r>
              <a:rPr lang="en-US" altLang="ko-KR" sz="14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4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4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  &lt;</a:t>
            </a:r>
            <a:r>
              <a:rPr lang="en-US" altLang="ko-KR" sz="14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td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dirty="0" err="1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colspan</a:t>
            </a:r>
            <a:r>
              <a:rPr lang="en-US" altLang="ko-KR" sz="14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="3"&gt;&lt;/</a:t>
            </a:r>
            <a:r>
              <a:rPr lang="en-US" altLang="ko-KR" sz="14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td</a:t>
            </a:r>
            <a:r>
              <a:rPr lang="en-US" altLang="ko-KR" sz="14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4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4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&lt;/</a:t>
            </a:r>
            <a:r>
              <a:rPr lang="en-US" altLang="ko-KR" sz="14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tr</a:t>
            </a:r>
            <a:r>
              <a:rPr lang="en-US" altLang="ko-KR" sz="14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4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4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&lt;</a:t>
            </a:r>
            <a:r>
              <a:rPr lang="en-US" altLang="ko-KR" sz="14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tr</a:t>
            </a:r>
            <a:r>
              <a:rPr lang="en-US" altLang="ko-KR" sz="14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4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4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  &lt;</a:t>
            </a:r>
            <a:r>
              <a:rPr lang="en-US" altLang="ko-KR" sz="1400" dirty="0" err="1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th</a:t>
            </a:r>
            <a:r>
              <a:rPr lang="en-US" altLang="ko-KR" sz="14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ko-KR" alt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자기소개</a:t>
            </a:r>
            <a:r>
              <a:rPr lang="en-US" altLang="ko-KR" sz="14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400" dirty="0" err="1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th</a:t>
            </a:r>
            <a:r>
              <a:rPr lang="en-US" altLang="ko-KR" sz="14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4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4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  &lt;</a:t>
            </a:r>
            <a:r>
              <a:rPr lang="en-US" altLang="ko-KR" sz="14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td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dirty="0" err="1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colspan</a:t>
            </a:r>
            <a:r>
              <a:rPr lang="en-US" altLang="ko-KR" sz="14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="3"&gt;&lt;/</a:t>
            </a:r>
            <a:r>
              <a:rPr lang="en-US" altLang="ko-KR" sz="14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td</a:t>
            </a:r>
            <a:r>
              <a:rPr lang="en-US" altLang="ko-KR" sz="14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4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4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&lt;/</a:t>
            </a:r>
            <a:r>
              <a:rPr lang="en-US" altLang="ko-KR" sz="14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tr</a:t>
            </a:r>
            <a:r>
              <a:rPr lang="en-US" altLang="ko-KR" sz="14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4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4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4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table</a:t>
            </a:r>
            <a:r>
              <a:rPr lang="en-US" altLang="ko-KR" sz="14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ko-KR" altLang="en-US" sz="1050" dirty="0">
              <a:solidFill>
                <a:srgbClr val="0070C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899782" y="2370417"/>
            <a:ext cx="4829175" cy="1039714"/>
            <a:chOff x="937882" y="1777175"/>
            <a:chExt cx="4829175" cy="1039714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37882" y="1931064"/>
              <a:ext cx="4829175" cy="885825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2109456" y="1777175"/>
              <a:ext cx="1584357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err="1">
                  <a:solidFill>
                    <a:srgbClr val="C0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colspan</a:t>
              </a:r>
              <a:r>
                <a:rPr lang="en-US" altLang="ko-KR" sz="1400" dirty="0">
                  <a:solidFill>
                    <a:srgbClr val="C0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=“3”</a:t>
              </a:r>
              <a:endParaRPr lang="ko-KR" altLang="en-US" sz="1400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820592" y="4563263"/>
            <a:ext cx="4867275" cy="1088581"/>
            <a:chOff x="937882" y="3070638"/>
            <a:chExt cx="4867275" cy="1088581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37882" y="3187669"/>
              <a:ext cx="4867275" cy="971550"/>
            </a:xfrm>
            <a:prstGeom prst="rect">
              <a:avLst/>
            </a:prstGeom>
          </p:spPr>
        </p:pic>
        <p:sp>
          <p:nvSpPr>
            <p:cNvPr id="29" name="TextBox 28"/>
            <p:cNvSpPr txBox="1"/>
            <p:nvPr/>
          </p:nvSpPr>
          <p:spPr>
            <a:xfrm>
              <a:off x="2018921" y="3070638"/>
              <a:ext cx="1584357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err="1">
                  <a:solidFill>
                    <a:srgbClr val="C0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rowspan</a:t>
              </a:r>
              <a:r>
                <a:rPr lang="en-US" altLang="ko-KR" sz="1400" dirty="0">
                  <a:solidFill>
                    <a:srgbClr val="C0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=“2”</a:t>
              </a:r>
              <a:endParaRPr lang="ko-KR" altLang="en-US" sz="1400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pic>
        <p:nvPicPr>
          <p:cNvPr id="33" name="그림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6300" y="4914044"/>
            <a:ext cx="3533775" cy="123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4852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58200" y="207742"/>
            <a:ext cx="4238968" cy="667587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표를 만드는 태그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71119" y="1312752"/>
            <a:ext cx="3149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&lt;caption&gt; – </a:t>
            </a:r>
            <a:r>
              <a:rPr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표</a:t>
            </a:r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제목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818818" y="2370417"/>
            <a:ext cx="6096000" cy="224676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4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4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table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dirty="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border</a:t>
            </a:r>
            <a:r>
              <a:rPr lang="en-US" altLang="ko-KR" sz="14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="1"&gt;</a:t>
            </a:r>
            <a:endParaRPr lang="en-US" altLang="ko-KR" sz="14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4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&lt;</a:t>
            </a:r>
            <a:r>
              <a:rPr lang="en-US" altLang="ko-KR" sz="14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caption</a:t>
            </a:r>
            <a:r>
              <a:rPr lang="en-US" altLang="ko-KR" sz="14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4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4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  &lt;</a:t>
            </a:r>
            <a:r>
              <a:rPr lang="en-US" altLang="ko-KR" sz="14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strong</a:t>
            </a:r>
            <a:r>
              <a:rPr lang="en-US" altLang="ko-KR" sz="14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Modern Browser</a:t>
            </a:r>
            <a:r>
              <a:rPr lang="en-US" altLang="ko-KR" sz="14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4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strong</a:t>
            </a:r>
            <a:r>
              <a:rPr lang="en-US" altLang="ko-KR" sz="14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4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4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  &lt;</a:t>
            </a:r>
            <a:r>
              <a:rPr lang="en-US" altLang="ko-KR" sz="14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p</a:t>
            </a:r>
            <a:r>
              <a:rPr lang="en-US" altLang="ko-KR" sz="14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ko-KR" alt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국내에서 자주 사용하는 모던 브라우저</a:t>
            </a:r>
            <a:r>
              <a:rPr lang="en-US" altLang="ko-KR" sz="14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4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p</a:t>
            </a:r>
            <a:r>
              <a:rPr lang="en-US" altLang="ko-KR" sz="14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ko-KR" altLang="en-US" sz="14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4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&lt;/</a:t>
            </a:r>
            <a:r>
              <a:rPr lang="en-US" altLang="ko-KR" sz="14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caption</a:t>
            </a:r>
            <a:r>
              <a:rPr lang="en-US" altLang="ko-KR" sz="14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4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4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&lt;</a:t>
            </a:r>
            <a:r>
              <a:rPr lang="en-US" altLang="ko-KR" sz="14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tr</a:t>
            </a:r>
            <a:r>
              <a:rPr lang="en-US" altLang="ko-KR" sz="14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 …… &lt;/</a:t>
            </a:r>
            <a:r>
              <a:rPr lang="en-US" altLang="ko-KR" sz="14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tr</a:t>
            </a:r>
            <a:r>
              <a:rPr lang="en-US" altLang="ko-KR" sz="14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</a:p>
          <a:p>
            <a:r>
              <a:rPr lang="en-US" altLang="ko-KR" sz="14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&lt;</a:t>
            </a:r>
            <a:r>
              <a:rPr lang="en-US" altLang="ko-KR" sz="14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tr</a:t>
            </a:r>
            <a:r>
              <a:rPr lang="en-US" altLang="ko-KR" sz="14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 …… &lt;/</a:t>
            </a:r>
            <a:r>
              <a:rPr lang="en-US" altLang="ko-KR" sz="14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tr</a:t>
            </a:r>
            <a:r>
              <a:rPr lang="en-US" altLang="ko-KR" sz="14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</a:p>
          <a:p>
            <a:r>
              <a:rPr lang="en-US" altLang="ko-KR" sz="14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&lt;</a:t>
            </a:r>
            <a:r>
              <a:rPr lang="en-US" altLang="ko-KR" sz="14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tr</a:t>
            </a:r>
            <a:r>
              <a:rPr lang="en-US" altLang="ko-KR" sz="14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 …… &lt;/</a:t>
            </a:r>
            <a:r>
              <a:rPr lang="en-US" altLang="ko-KR" sz="14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tr</a:t>
            </a:r>
            <a:r>
              <a:rPr lang="en-US" altLang="ko-KR" sz="14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</a:p>
          <a:p>
            <a:r>
              <a:rPr lang="en-US" altLang="ko-KR" sz="14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&lt;</a:t>
            </a:r>
            <a:r>
              <a:rPr lang="en-US" altLang="ko-KR" sz="14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tr</a:t>
            </a:r>
            <a:r>
              <a:rPr lang="en-US" altLang="ko-KR" sz="14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 …… &lt;/</a:t>
            </a:r>
            <a:r>
              <a:rPr lang="en-US" altLang="ko-KR" sz="14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tr</a:t>
            </a:r>
            <a:r>
              <a:rPr lang="en-US" altLang="ko-KR" sz="14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</a:p>
          <a:p>
            <a:r>
              <a:rPr lang="en-US" altLang="ko-KR" sz="14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4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table</a:t>
            </a:r>
            <a:r>
              <a:rPr lang="en-US" altLang="ko-KR" sz="14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ko-KR" altLang="en-US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788" y="4617186"/>
            <a:ext cx="4254182" cy="1452026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6429123" y="1312752"/>
            <a:ext cx="4100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&lt;figure&gt;, &lt;</a:t>
            </a:r>
            <a:r>
              <a:rPr lang="en-US" altLang="ko-KR" b="1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figcaption</a:t>
            </a:r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&gt; – </a:t>
            </a:r>
            <a:r>
              <a:rPr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표</a:t>
            </a:r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제목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6429123" y="2370417"/>
            <a:ext cx="5295115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4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figure</a:t>
            </a:r>
            <a:r>
              <a:rPr lang="en-US" altLang="ko-KR" sz="14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4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4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&lt;</a:t>
            </a:r>
            <a:r>
              <a:rPr lang="en-US" altLang="ko-KR" sz="1400" dirty="0" err="1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figcaption</a:t>
            </a:r>
            <a:r>
              <a:rPr lang="en-US" altLang="ko-KR" sz="14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4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4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  &lt;</a:t>
            </a:r>
            <a:r>
              <a:rPr lang="en-US" altLang="ko-KR" sz="14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p</a:t>
            </a:r>
            <a:r>
              <a:rPr lang="en-US" altLang="ko-KR" sz="14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ko-KR" alt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국내에서 자주 사용하는 </a:t>
            </a:r>
            <a:r>
              <a:rPr lang="en-US" altLang="ko-KR" sz="14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4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b</a:t>
            </a:r>
            <a:r>
              <a:rPr lang="en-US" altLang="ko-KR" sz="14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ko-KR" alt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모던 브라우저</a:t>
            </a:r>
            <a:r>
              <a:rPr lang="en-US" altLang="ko-KR" sz="14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4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b</a:t>
            </a:r>
            <a:r>
              <a:rPr lang="en-US" altLang="ko-KR" sz="14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&gt;&lt;/</a:t>
            </a:r>
            <a:r>
              <a:rPr lang="en-US" altLang="ko-KR" sz="14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p</a:t>
            </a:r>
            <a:r>
              <a:rPr lang="en-US" altLang="ko-KR" sz="14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ko-KR" altLang="en-US" sz="14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4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&lt;/</a:t>
            </a:r>
            <a:r>
              <a:rPr lang="en-US" altLang="ko-KR" sz="1400" dirty="0" err="1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figcaption</a:t>
            </a:r>
            <a:r>
              <a:rPr lang="en-US" altLang="ko-KR" sz="14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4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4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&lt;</a:t>
            </a:r>
            <a:r>
              <a:rPr lang="en-US" altLang="ko-KR" sz="14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table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dirty="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border</a:t>
            </a:r>
            <a:r>
              <a:rPr lang="en-US" altLang="ko-KR" sz="14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="1"&gt;</a:t>
            </a:r>
          </a:p>
          <a:p>
            <a:r>
              <a:rPr lang="en-US" altLang="ko-KR" sz="14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  &lt;</a:t>
            </a:r>
            <a:r>
              <a:rPr lang="en-US" altLang="ko-KR" sz="14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tr</a:t>
            </a:r>
            <a:r>
              <a:rPr lang="en-US" altLang="ko-KR" sz="14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 …… &lt;/</a:t>
            </a:r>
            <a:r>
              <a:rPr lang="en-US" altLang="ko-KR" sz="14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tr</a:t>
            </a:r>
            <a:r>
              <a:rPr lang="en-US" altLang="ko-KR" sz="14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</a:p>
          <a:p>
            <a:r>
              <a:rPr lang="en-US" altLang="ko-KR" sz="14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  &lt;</a:t>
            </a:r>
            <a:r>
              <a:rPr lang="en-US" altLang="ko-KR" sz="14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tr</a:t>
            </a:r>
            <a:r>
              <a:rPr lang="en-US" altLang="ko-KR" sz="14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 …… &lt;/</a:t>
            </a:r>
            <a:r>
              <a:rPr lang="en-US" altLang="ko-KR" sz="14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tr</a:t>
            </a:r>
            <a:r>
              <a:rPr lang="en-US" altLang="ko-KR" sz="14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</a:p>
          <a:p>
            <a:r>
              <a:rPr lang="en-US" altLang="ko-KR" sz="14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  &lt;</a:t>
            </a:r>
            <a:r>
              <a:rPr lang="en-US" altLang="ko-KR" sz="14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tr</a:t>
            </a:r>
            <a:r>
              <a:rPr lang="en-US" altLang="ko-KR" sz="14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 …… &lt;/</a:t>
            </a:r>
            <a:r>
              <a:rPr lang="en-US" altLang="ko-KR" sz="14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tr</a:t>
            </a:r>
            <a:r>
              <a:rPr lang="en-US" altLang="ko-KR" sz="14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</a:p>
          <a:p>
            <a:r>
              <a:rPr lang="en-US" altLang="ko-KR" sz="14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  &lt;</a:t>
            </a:r>
            <a:r>
              <a:rPr lang="en-US" altLang="ko-KR" sz="14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tr</a:t>
            </a:r>
            <a:r>
              <a:rPr lang="en-US" altLang="ko-KR" sz="14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 …… &lt;/</a:t>
            </a:r>
            <a:r>
              <a:rPr lang="en-US" altLang="ko-KR" sz="14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tr</a:t>
            </a:r>
            <a:r>
              <a:rPr lang="en-US" altLang="ko-KR" sz="14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</a:p>
          <a:p>
            <a:r>
              <a:rPr lang="en-US" altLang="ko-KR" sz="14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&lt;/</a:t>
            </a:r>
            <a:r>
              <a:rPr lang="en-US" altLang="ko-KR" sz="14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table</a:t>
            </a:r>
            <a:r>
              <a:rPr lang="en-US" altLang="ko-KR" sz="14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</a:p>
          <a:p>
            <a:r>
              <a:rPr lang="en-US" altLang="ko-KR" sz="14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4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figure</a:t>
            </a:r>
            <a:r>
              <a:rPr lang="en-US" altLang="ko-KR" sz="14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ko-KR" altLang="en-US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6786" y="4645602"/>
            <a:ext cx="3905204" cy="142361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966788" y="1813225"/>
            <a:ext cx="31647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제목이 위쪽 중앙에 표시됨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652364" y="1813225"/>
            <a:ext cx="49994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</a:t>
            </a:r>
            <a:r>
              <a:rPr lang="en-US" altLang="ko-KR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figcaption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&gt;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위치에 따라 표의 위나 아래에 제목 표시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5758004" y="1312752"/>
            <a:ext cx="0" cy="5133315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80784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5037" y="186367"/>
            <a:ext cx="4182740" cy="667587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표를 만드는 태그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71119" y="1312752"/>
            <a:ext cx="56029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</a:t>
            </a:r>
            <a:r>
              <a:rPr lang="en-US" altLang="ko-KR" b="1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thead</a:t>
            </a:r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&gt;, &lt;</a:t>
            </a:r>
            <a:r>
              <a:rPr lang="en-US" altLang="ko-KR" b="1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tbody</a:t>
            </a:r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&gt;, &lt;</a:t>
            </a:r>
            <a:r>
              <a:rPr lang="en-US" altLang="ko-KR" b="1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tfoot</a:t>
            </a:r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&gt; – </a:t>
            </a:r>
            <a:r>
              <a:rPr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표</a:t>
            </a:r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구조</a:t>
            </a:r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정의하기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1963" y="1763728"/>
            <a:ext cx="5014529" cy="172185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1963" y="3735593"/>
            <a:ext cx="3932081" cy="213344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71119" y="1990356"/>
            <a:ext cx="5216077" cy="23544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표의 구조를 제목 부분과 실제 본문 그리고 요약 부분이 있는 부분으로 나눈다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</a:t>
            </a:r>
            <a:r>
              <a:rPr lang="en-US" altLang="ko-KR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thead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&gt;, &lt;</a:t>
            </a:r>
            <a:r>
              <a:rPr lang="en-US" altLang="ko-KR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tbody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&gt;, &lt;</a:t>
            </a:r>
            <a:r>
              <a:rPr lang="en-US" altLang="ko-KR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tfoot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&gt;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태그 사용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시각 장애인도 화면 판독기를 통해 표의 구조를 쉽게 이해할 수 있다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표의 본문이 길 경우 자바스크립트를 이용하면 제목과 바닥 부분을 고정하고 본문만 스크롤되도록 할 수 있다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129902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49904" y="322686"/>
            <a:ext cx="10127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01-1</a:t>
            </a:r>
            <a:endParaRPr lang="ko-KR" altLang="en-US" sz="2000" b="1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24685" y="1459120"/>
            <a:ext cx="10348361" cy="18946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컴퓨터에서 사용하는 모든 파일에는 각각 고유의 형식이 있다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웹에서는 웹에 맞는 형식인 *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.html(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또는 *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.htm)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문서를 저장해야 한다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0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텍스트뿐만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아니라 이미지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링크 등 여러 요소들을 다루고 표시할 수 있어야 한다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웹에서 자유롭게 오갈 수 있는 웹 문서를 만드는 언어가 </a:t>
            </a:r>
            <a:r>
              <a:rPr lang="en-US" altLang="ko-KR" sz="2000" b="1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HTML 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07239" y="442943"/>
            <a:ext cx="108862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HTML</a:t>
            </a:r>
            <a:r>
              <a:rPr lang="ko-KR" altLang="en-US" sz="28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이란 무엇일까</a:t>
            </a:r>
            <a:r>
              <a:rPr lang="en-US" altLang="ko-KR" sz="28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? &gt; Hyper</a:t>
            </a:r>
            <a:r>
              <a:rPr lang="ko-KR" altLang="en-US" sz="28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8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Text</a:t>
            </a:r>
            <a:r>
              <a:rPr lang="ko-KR" altLang="en-US" sz="28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8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Markup</a:t>
            </a:r>
            <a:r>
              <a:rPr lang="ko-KR" altLang="en-US" sz="28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8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Language</a:t>
            </a:r>
            <a:endParaRPr lang="ko-KR" altLang="en-US" sz="28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8183" y="3764299"/>
            <a:ext cx="5615109" cy="3093701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8639598" y="3632757"/>
            <a:ext cx="2866642" cy="4234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웹 문서를 작성하는 프로그램</a:t>
            </a:r>
            <a:endParaRPr lang="en-US" altLang="ko-KR" sz="1600" dirty="0">
              <a:solidFill>
                <a:srgbClr val="0070C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30511" y="3839769"/>
            <a:ext cx="26928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웹</a:t>
            </a:r>
            <a:r>
              <a:rPr lang="en-US" altLang="ko-KR" sz="16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6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문서를 보는 프로그램</a:t>
            </a:r>
          </a:p>
        </p:txBody>
      </p:sp>
      <p:cxnSp>
        <p:nvCxnSpPr>
          <p:cNvPr id="12" name="구부러진 연결선 11"/>
          <p:cNvCxnSpPr>
            <a:endCxn id="2" idx="2"/>
          </p:cNvCxnSpPr>
          <p:nvPr/>
        </p:nvCxnSpPr>
        <p:spPr>
          <a:xfrm rot="10800000">
            <a:off x="2176944" y="4178324"/>
            <a:ext cx="1707410" cy="735237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구부러진 연결선 15"/>
          <p:cNvCxnSpPr/>
          <p:nvPr/>
        </p:nvCxnSpPr>
        <p:spPr>
          <a:xfrm flipV="1">
            <a:off x="9133284" y="4146799"/>
            <a:ext cx="749627" cy="1264369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9005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41598" y="195878"/>
            <a:ext cx="4316964" cy="667587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표를 만드는 태그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71119" y="1312752"/>
            <a:ext cx="56029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&lt;col&gt;, &lt;</a:t>
            </a:r>
            <a:r>
              <a:rPr lang="en-US" altLang="ko-KR" b="1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colgroup</a:t>
            </a:r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&gt; – </a:t>
            </a:r>
            <a:r>
              <a:rPr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열끼리 묶어 스타일 지정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71119" y="1990356"/>
            <a:ext cx="5216077" cy="2959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&lt;col&gt;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태그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- </a:t>
            </a:r>
            <a:r>
              <a:rPr lang="ko-KR" altLang="en-US" sz="1400" dirty="0">
                <a:solidFill>
                  <a:srgbClr val="211D1E"/>
                </a:solidFill>
                <a:latin typeface="TDc_SSiMyungJo 120"/>
                <a:ea typeface="나눔스퀘어 Bold" panose="020B0600000101010101" pitchFamily="50" charset="-127"/>
              </a:rPr>
              <a:t>한 열에 있는 모든 셀에 같은 스타일을 적 </a:t>
            </a:r>
            <a:r>
              <a:rPr lang="ko-KR" altLang="en-US" sz="1400" dirty="0" err="1">
                <a:solidFill>
                  <a:srgbClr val="211D1E"/>
                </a:solidFill>
                <a:latin typeface="TDc_SSiMyungJo 120"/>
                <a:ea typeface="나눔스퀘어 Bold" panose="020B0600000101010101" pitchFamily="50" charset="-127"/>
              </a:rPr>
              <a:t>용하려고</a:t>
            </a:r>
            <a:r>
              <a:rPr lang="ko-KR" altLang="en-US" sz="1400" dirty="0">
                <a:solidFill>
                  <a:srgbClr val="211D1E"/>
                </a:solidFill>
                <a:latin typeface="TDc_SSiMyungJo 120"/>
                <a:ea typeface="나눔스퀘어 Bold" panose="020B0600000101010101" pitchFamily="50" charset="-127"/>
              </a:rPr>
              <a:t> 할 때 사용</a:t>
            </a:r>
            <a:r>
              <a:rPr lang="en-US" altLang="ko-KR" sz="1400" dirty="0">
                <a:solidFill>
                  <a:srgbClr val="211D1E"/>
                </a:solidFill>
                <a:latin typeface="TDc_SSiMyungJo 120"/>
                <a:ea typeface="나눔스퀘어 Bold" panose="020B0600000101010101" pitchFamily="50" charset="-127"/>
              </a:rPr>
              <a:t>. </a:t>
            </a:r>
            <a:r>
              <a:rPr lang="ko-KR" altLang="en-US" sz="1400" dirty="0">
                <a:solidFill>
                  <a:srgbClr val="211D1E"/>
                </a:solidFill>
                <a:latin typeface="TDc_SSiMyungJo 120"/>
                <a:ea typeface="나눔스퀘어 Bold" panose="020B0600000101010101" pitchFamily="50" charset="-127"/>
              </a:rPr>
              <a:t>닫는 태그 없음</a:t>
            </a:r>
            <a:r>
              <a:rPr lang="en-US" altLang="ko-KR" sz="1400" dirty="0">
                <a:solidFill>
                  <a:srgbClr val="211D1E"/>
                </a:solidFill>
                <a:latin typeface="TDc_SSiMyungJo 120"/>
                <a:ea typeface="나눔스퀘어 Bold" panose="020B0600000101010101" pitchFamily="50" charset="-127"/>
              </a:rPr>
              <a:t>.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&lt;col&gt;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태그에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span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속성을 사용해 여러 열을 묶을 수 있음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</a:t>
            </a:r>
            <a:r>
              <a:rPr lang="en-US" altLang="ko-KR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colgroup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&gt;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태그로 여러 열을 묶을 수도 있는데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&lt;</a:t>
            </a:r>
            <a:r>
              <a:rPr lang="en-US" altLang="ko-KR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colgroup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&gt;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태그 안에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묶는 열의 개수만큼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&lt;col&gt;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태그를 사용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닫는 태그 있음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rgbClr val="211D1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&lt;col&gt; </a:t>
            </a:r>
            <a:r>
              <a:rPr lang="ko-KR" altLang="en-US" sz="1400" dirty="0">
                <a:solidFill>
                  <a:srgbClr val="211D1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태그와 </a:t>
            </a:r>
            <a:r>
              <a:rPr lang="en-US" altLang="ko-KR" sz="1400" dirty="0">
                <a:solidFill>
                  <a:srgbClr val="211D1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</a:t>
            </a:r>
            <a:r>
              <a:rPr lang="en-US" altLang="ko-KR" sz="1400" dirty="0" err="1">
                <a:solidFill>
                  <a:srgbClr val="211D1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colgroup</a:t>
            </a:r>
            <a:r>
              <a:rPr lang="en-US" altLang="ko-KR" sz="1400" dirty="0">
                <a:solidFill>
                  <a:srgbClr val="211D1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&gt; </a:t>
            </a:r>
            <a:r>
              <a:rPr lang="ko-KR" altLang="en-US" sz="1400" dirty="0">
                <a:solidFill>
                  <a:srgbClr val="211D1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태그는 </a:t>
            </a:r>
            <a:r>
              <a:rPr lang="en-US" altLang="ko-KR" sz="1400" dirty="0">
                <a:solidFill>
                  <a:srgbClr val="211D1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&lt;caption&gt; </a:t>
            </a:r>
            <a:r>
              <a:rPr lang="ko-KR" altLang="en-US" sz="1400" dirty="0">
                <a:solidFill>
                  <a:srgbClr val="211D1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태그 뒤에</a:t>
            </a:r>
            <a:r>
              <a:rPr lang="en-US" altLang="ko-KR" sz="1400" dirty="0">
                <a:solidFill>
                  <a:srgbClr val="211D1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&lt;tr&gt;, &lt;td&gt; </a:t>
            </a:r>
            <a:r>
              <a:rPr lang="ko-KR" altLang="en-US" sz="1400" dirty="0">
                <a:solidFill>
                  <a:srgbClr val="211D1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태그 전 에 사용해야 함</a:t>
            </a:r>
            <a:r>
              <a:rPr lang="en-US" altLang="ko-KR" sz="1400" dirty="0">
                <a:solidFill>
                  <a:srgbClr val="211D1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rgbClr val="211D1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</a:t>
            </a:r>
            <a:r>
              <a:rPr lang="en-US" altLang="ko-KR" sz="1400" dirty="0" err="1">
                <a:solidFill>
                  <a:srgbClr val="211D1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colgroup</a:t>
            </a:r>
            <a:r>
              <a:rPr lang="en-US" altLang="ko-KR" sz="1400" dirty="0">
                <a:solidFill>
                  <a:srgbClr val="211D1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&gt; </a:t>
            </a:r>
            <a:r>
              <a:rPr lang="ko-KR" altLang="en-US" sz="1400" dirty="0">
                <a:solidFill>
                  <a:srgbClr val="211D1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태그 안에 있는 </a:t>
            </a:r>
            <a:r>
              <a:rPr lang="en-US" altLang="ko-KR" sz="1400" dirty="0">
                <a:solidFill>
                  <a:srgbClr val="211D1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&lt;col&gt; </a:t>
            </a:r>
            <a:r>
              <a:rPr lang="ko-KR" altLang="en-US" sz="1400" dirty="0">
                <a:solidFill>
                  <a:srgbClr val="211D1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태그를 비롯해 단독 으로 사용한 </a:t>
            </a:r>
            <a:r>
              <a:rPr lang="en-US" altLang="ko-KR" sz="1400" dirty="0">
                <a:solidFill>
                  <a:srgbClr val="211D1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&lt;col&gt; </a:t>
            </a:r>
            <a:r>
              <a:rPr lang="ko-KR" altLang="en-US" sz="1400" dirty="0">
                <a:solidFill>
                  <a:srgbClr val="211D1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태그의 개수와 표의 열의 개수가 같아야 함</a:t>
            </a:r>
            <a:r>
              <a:rPr lang="en-US" altLang="ko-KR" sz="1400" dirty="0">
                <a:solidFill>
                  <a:srgbClr val="211D1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6274051" y="1065518"/>
            <a:ext cx="6096000" cy="440120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4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4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table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dirty="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border</a:t>
            </a:r>
            <a:r>
              <a:rPr lang="en-US" altLang="ko-KR" sz="14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="1"&gt;</a:t>
            </a:r>
            <a:endParaRPr lang="en-US" altLang="ko-KR" sz="14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4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&lt;</a:t>
            </a:r>
            <a:r>
              <a:rPr lang="en-US" altLang="ko-KR" sz="14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caption</a:t>
            </a:r>
            <a:r>
              <a:rPr lang="en-US" altLang="ko-KR" sz="14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en-US" altLang="ko-KR" sz="1400" dirty="0" err="1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colgroup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연습</a:t>
            </a:r>
            <a:r>
              <a:rPr lang="en-US" altLang="ko-KR" sz="14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4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caption</a:t>
            </a:r>
            <a:r>
              <a:rPr lang="en-US" altLang="ko-KR" sz="14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4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4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&lt;</a:t>
            </a:r>
            <a:r>
              <a:rPr lang="en-US" altLang="ko-KR" sz="1400" dirty="0" err="1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colgroup</a:t>
            </a:r>
            <a:r>
              <a:rPr lang="en-US" altLang="ko-KR" sz="14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4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4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  &lt;</a:t>
            </a:r>
            <a:r>
              <a:rPr lang="en-US" altLang="ko-KR" sz="14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col</a:t>
            </a:r>
            <a:r>
              <a:rPr lang="en-US" altLang="ko-KR" sz="14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4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4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  &lt;</a:t>
            </a:r>
            <a:r>
              <a:rPr lang="en-US" altLang="ko-KR" sz="14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col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dirty="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span</a:t>
            </a:r>
            <a:r>
              <a:rPr lang="en-US" altLang="ko-KR" sz="14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="2"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dirty="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style</a:t>
            </a:r>
            <a:r>
              <a:rPr lang="en-US" altLang="ko-KR" sz="14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</a:t>
            </a:r>
            <a:r>
              <a:rPr lang="en-US" altLang="ko-KR" sz="1400" dirty="0" err="1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background-color</a:t>
            </a:r>
            <a:r>
              <a:rPr lang="en-US" altLang="ko-KR" sz="1400" dirty="0" err="1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sz="1400" dirty="0" err="1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blue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r>
              <a:rPr lang="en-US" altLang="ko-KR" sz="14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"&gt;</a:t>
            </a:r>
            <a:endParaRPr lang="en-US" altLang="ko-KR" sz="14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4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  &lt;</a:t>
            </a:r>
            <a:r>
              <a:rPr lang="en-US" altLang="ko-KR" sz="14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col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dirty="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style</a:t>
            </a:r>
            <a:r>
              <a:rPr lang="en-US" altLang="ko-KR" sz="14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</a:t>
            </a:r>
            <a:r>
              <a:rPr lang="en-US" altLang="ko-KR" sz="1400" dirty="0" err="1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background-color</a:t>
            </a:r>
            <a:r>
              <a:rPr lang="en-US" altLang="ko-KR" sz="1400" dirty="0" err="1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sz="1400" dirty="0" err="1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yellow</a:t>
            </a:r>
            <a:r>
              <a:rPr lang="en-US" altLang="ko-KR" sz="14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"&gt;</a:t>
            </a:r>
            <a:endParaRPr lang="en-US" altLang="ko-KR" sz="14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4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&lt;/</a:t>
            </a:r>
            <a:r>
              <a:rPr lang="en-US" altLang="ko-KR" sz="1400" dirty="0" err="1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colgroup</a:t>
            </a:r>
            <a:r>
              <a:rPr lang="en-US" altLang="ko-KR" sz="14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4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4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&lt;</a:t>
            </a:r>
            <a:r>
              <a:rPr lang="en-US" altLang="ko-KR" sz="14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tr</a:t>
            </a:r>
            <a:r>
              <a:rPr lang="en-US" altLang="ko-KR" sz="14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4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4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  &lt;</a:t>
            </a:r>
            <a:r>
              <a:rPr lang="en-US" altLang="ko-KR" sz="14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td</a:t>
            </a:r>
            <a:r>
              <a:rPr lang="en-US" altLang="ko-KR" sz="14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&gt;&lt;/</a:t>
            </a:r>
            <a:r>
              <a:rPr lang="en-US" altLang="ko-KR" sz="14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td</a:t>
            </a:r>
            <a:r>
              <a:rPr lang="en-US" altLang="ko-KR" sz="14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4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4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  &lt;</a:t>
            </a:r>
            <a:r>
              <a:rPr lang="en-US" altLang="ko-KR" sz="14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td</a:t>
            </a:r>
            <a:r>
              <a:rPr lang="en-US" altLang="ko-KR" sz="14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&gt;&lt;/</a:t>
            </a:r>
            <a:r>
              <a:rPr lang="en-US" altLang="ko-KR" sz="14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td</a:t>
            </a:r>
            <a:r>
              <a:rPr lang="en-US" altLang="ko-KR" sz="14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4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4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  &lt;</a:t>
            </a:r>
            <a:r>
              <a:rPr lang="en-US" altLang="ko-KR" sz="14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td</a:t>
            </a:r>
            <a:r>
              <a:rPr lang="en-US" altLang="ko-KR" sz="14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&gt;&lt;/</a:t>
            </a:r>
            <a:r>
              <a:rPr lang="en-US" altLang="ko-KR" sz="14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td</a:t>
            </a:r>
            <a:r>
              <a:rPr lang="en-US" altLang="ko-KR" sz="14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4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4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  &lt;</a:t>
            </a:r>
            <a:r>
              <a:rPr lang="en-US" altLang="ko-KR" sz="14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td</a:t>
            </a:r>
            <a:r>
              <a:rPr lang="en-US" altLang="ko-KR" sz="14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&gt;&lt;/</a:t>
            </a:r>
            <a:r>
              <a:rPr lang="en-US" altLang="ko-KR" sz="14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td</a:t>
            </a:r>
            <a:r>
              <a:rPr lang="en-US" altLang="ko-KR" sz="14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4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4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&lt;/</a:t>
            </a:r>
            <a:r>
              <a:rPr lang="en-US" altLang="ko-KR" sz="14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tr</a:t>
            </a:r>
            <a:r>
              <a:rPr lang="en-US" altLang="ko-KR" sz="14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4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4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&lt;</a:t>
            </a:r>
            <a:r>
              <a:rPr lang="en-US" altLang="ko-KR" sz="14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tr</a:t>
            </a:r>
            <a:r>
              <a:rPr lang="en-US" altLang="ko-KR" sz="14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4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4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  &lt;</a:t>
            </a:r>
            <a:r>
              <a:rPr lang="en-US" altLang="ko-KR" sz="14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td</a:t>
            </a:r>
            <a:r>
              <a:rPr lang="en-US" altLang="ko-KR" sz="14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&gt;&lt;/</a:t>
            </a:r>
            <a:r>
              <a:rPr lang="en-US" altLang="ko-KR" sz="14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td</a:t>
            </a:r>
            <a:r>
              <a:rPr lang="en-US" altLang="ko-KR" sz="14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4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4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  &lt;</a:t>
            </a:r>
            <a:r>
              <a:rPr lang="en-US" altLang="ko-KR" sz="14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td</a:t>
            </a:r>
            <a:r>
              <a:rPr lang="en-US" altLang="ko-KR" sz="14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&gt;&lt;/</a:t>
            </a:r>
            <a:r>
              <a:rPr lang="en-US" altLang="ko-KR" sz="14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td</a:t>
            </a:r>
            <a:r>
              <a:rPr lang="en-US" altLang="ko-KR" sz="14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4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4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  &lt;</a:t>
            </a:r>
            <a:r>
              <a:rPr lang="en-US" altLang="ko-KR" sz="14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td</a:t>
            </a:r>
            <a:r>
              <a:rPr lang="en-US" altLang="ko-KR" sz="14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&gt;&lt;/</a:t>
            </a:r>
            <a:r>
              <a:rPr lang="en-US" altLang="ko-KR" sz="14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td</a:t>
            </a:r>
            <a:r>
              <a:rPr lang="en-US" altLang="ko-KR" sz="14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4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4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  &lt;</a:t>
            </a:r>
            <a:r>
              <a:rPr lang="en-US" altLang="ko-KR" sz="14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td</a:t>
            </a:r>
            <a:r>
              <a:rPr lang="en-US" altLang="ko-KR" sz="14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&gt;&lt;/</a:t>
            </a:r>
            <a:r>
              <a:rPr lang="en-US" altLang="ko-KR" sz="14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td</a:t>
            </a:r>
            <a:r>
              <a:rPr lang="en-US" altLang="ko-KR" sz="14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4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4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&lt;/</a:t>
            </a:r>
            <a:r>
              <a:rPr lang="en-US" altLang="ko-KR" sz="14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tr</a:t>
            </a:r>
            <a:r>
              <a:rPr lang="en-US" altLang="ko-KR" sz="14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4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4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4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table</a:t>
            </a:r>
            <a:r>
              <a:rPr lang="en-US" altLang="ko-KR" sz="14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ko-KR" altLang="en-US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0948" y="4656216"/>
            <a:ext cx="3952875" cy="895350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6214471" y="712433"/>
            <a:ext cx="1292342" cy="35308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236945" y="712433"/>
            <a:ext cx="1292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표 추가하기</a:t>
            </a:r>
          </a:p>
        </p:txBody>
      </p:sp>
    </p:spTree>
    <p:extLst>
      <p:ext uri="{BB962C8B-B14F-4D97-AF65-F5344CB8AC3E}">
        <p14:creationId xmlns:p14="http://schemas.microsoft.com/office/powerpoint/2010/main" val="1124657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49904" y="322686"/>
            <a:ext cx="7624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03-1</a:t>
            </a:r>
            <a:endParaRPr lang="ko-KR" altLang="en-US" sz="2000" b="1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505082" y="262305"/>
            <a:ext cx="1617334" cy="667587"/>
          </a:xfrm>
        </p:spPr>
        <p:txBody>
          <a:bodyPr>
            <a:normAutofit/>
          </a:bodyPr>
          <a:lstStyle/>
          <a:p>
            <a:r>
              <a:rPr lang="ko-KR" altLang="en-US" sz="3200" dirty="0"/>
              <a:t>이미지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33074" y="1267485"/>
            <a:ext cx="4754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웹 문서와 이미지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05081" y="1804472"/>
            <a:ext cx="10133046" cy="138499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웹 페이지에서 사용할 수 있는 이미지 파일은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/>
            </a:r>
            <a:b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파일 크기가 크지 않으면서도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화질은 좋게 유지해야 하기 때문에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/>
            </a:r>
            <a:b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몇 가지 파일 형식만 사용할 수 있다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  <a:endParaRPr lang="ko-KR" altLang="en-US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36" name="_x169971024" descr="10-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7385" y="3138713"/>
            <a:ext cx="259466" cy="292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Box 36"/>
          <p:cNvSpPr txBox="1"/>
          <p:nvPr/>
        </p:nvSpPr>
        <p:spPr>
          <a:xfrm>
            <a:off x="429580" y="4356904"/>
            <a:ext cx="4754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</a:t>
            </a:r>
            <a:r>
              <a:rPr lang="en-US" altLang="ko-KR" b="1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img</a:t>
            </a:r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&gt; </a:t>
            </a:r>
            <a:r>
              <a:rPr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태그 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457575" y="4970733"/>
            <a:ext cx="380270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웹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문서에 이미지를 삽입할 때 사용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9889" y="1847404"/>
            <a:ext cx="5657850" cy="2085975"/>
          </a:xfrm>
          <a:prstGeom prst="rect">
            <a:avLst/>
          </a:prstGeom>
        </p:spPr>
      </p:pic>
      <p:pic>
        <p:nvPicPr>
          <p:cNvPr id="42" name="그림 4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9580" y="5330100"/>
            <a:ext cx="2790825" cy="514350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 rotWithShape="1">
          <a:blip r:embed="rId6"/>
          <a:srcRect r="35079"/>
          <a:stretch/>
        </p:blipFill>
        <p:spPr>
          <a:xfrm>
            <a:off x="4526395" y="4440563"/>
            <a:ext cx="3023697" cy="2044397"/>
          </a:xfrm>
          <a:prstGeom prst="rect">
            <a:avLst/>
          </a:prstGeom>
        </p:spPr>
      </p:pic>
      <p:cxnSp>
        <p:nvCxnSpPr>
          <p:cNvPr id="3" name="직선 연결선 2"/>
          <p:cNvCxnSpPr/>
          <p:nvPr/>
        </p:nvCxnSpPr>
        <p:spPr>
          <a:xfrm>
            <a:off x="505081" y="4059214"/>
            <a:ext cx="10133046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42467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49904" y="322686"/>
            <a:ext cx="10127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03-1</a:t>
            </a:r>
            <a:endParaRPr lang="ko-KR" altLang="en-US" sz="2000" b="1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536984" y="302737"/>
            <a:ext cx="3657512" cy="667587"/>
          </a:xfrm>
        </p:spPr>
        <p:txBody>
          <a:bodyPr>
            <a:normAutofit/>
          </a:bodyPr>
          <a:lstStyle/>
          <a:p>
            <a:r>
              <a:rPr lang="ko-KR" altLang="en-US" sz="3200"/>
              <a:t>이미지태그의 속성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3074" y="1822584"/>
            <a:ext cx="1010505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src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속성 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이미지 파일 경로</a:t>
            </a: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웹 문서 파일의 위치를 기준으로 이미지 경로 지정</a:t>
            </a: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웹 사이트에 있는 이미지도 주소를 알아내어 </a:t>
            </a:r>
            <a:r>
              <a:rPr lang="en-US" altLang="ko-KR" sz="16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src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속성에 사용할 수 있다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alt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속성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: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이미지를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설명하는 대체 텍스트</a:t>
            </a: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대체 텍스트를 화면 낭독기가 읽어 줌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이미지를 표시할 수 없는 상황일 때 대체 텍스트 표시</a:t>
            </a: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width, height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속성 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이미지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크기 조정하기</a:t>
            </a: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 속성을 사용하지 않으면 원래 이미지 크기대로 표시</a:t>
            </a: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 속성을 이용해 화면에 표시하는 이미지 크기 조정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b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but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이미지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파일의 용량은 그대로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33074" y="1267485"/>
            <a:ext cx="4754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</a:t>
            </a:r>
            <a:r>
              <a:rPr lang="en-US" altLang="ko-KR" b="1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img</a:t>
            </a:r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&gt; </a:t>
            </a:r>
            <a:r>
              <a:rPr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태그의 속성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9688" y="4868789"/>
            <a:ext cx="3504775" cy="183299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4131" y="3349782"/>
            <a:ext cx="2208691" cy="130384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2597" y="2045796"/>
            <a:ext cx="2671150" cy="831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1983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49904" y="322686"/>
            <a:ext cx="10127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03-1</a:t>
            </a:r>
            <a:endParaRPr lang="ko-KR" altLang="en-US" sz="2000" b="1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533073" y="188947"/>
            <a:ext cx="9091189" cy="667587"/>
          </a:xfrm>
        </p:spPr>
        <p:txBody>
          <a:bodyPr>
            <a:normAutofit/>
          </a:bodyPr>
          <a:lstStyle/>
          <a:p>
            <a:r>
              <a:rPr lang="ko-KR" altLang="en-US" sz="3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이미지제작시 활용되는 태그 </a:t>
            </a:r>
            <a:r>
              <a:rPr lang="en-US" altLang="ko-KR" sz="3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figure, </a:t>
            </a:r>
            <a:r>
              <a:rPr lang="en-US" altLang="ko-KR" sz="3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figcaption</a:t>
            </a:r>
            <a:endParaRPr lang="ko-KR" altLang="en-US" sz="3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3073" y="2093354"/>
            <a:ext cx="7285465" cy="3279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&lt;figure&gt; 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태그 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20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설명글을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붙일 대상 지정</a:t>
            </a:r>
            <a:endParaRPr lang="en-US" altLang="ko-KR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웹 문서 안에서 한 단위가 되는 요소를 묶을 때 사용</a:t>
            </a:r>
            <a:endParaRPr lang="en-US" altLang="ko-KR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설명 글을 표시할 때 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&lt;figure&gt;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먼저 묶어야 함</a:t>
            </a:r>
            <a:endParaRPr lang="en-US" altLang="ko-KR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</a:t>
            </a:r>
            <a:r>
              <a:rPr lang="en-US" altLang="ko-KR" sz="20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figcaption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&gt; 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태그 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이미지를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설명하는 대체 텍스트</a:t>
            </a:r>
            <a:endParaRPr lang="en-US" altLang="ko-KR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대체 텍스트를 화면 낭독기가 읽어 줌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이미지를 표시할 수 없는 상황일 때 대체 텍스트 표시</a:t>
            </a:r>
            <a:endParaRPr lang="en-US" altLang="ko-KR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65961" y="1287207"/>
            <a:ext cx="79579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&lt;figure&gt;, &lt;</a:t>
            </a:r>
            <a:r>
              <a:rPr lang="en-US" altLang="ko-KR" sz="2800" b="1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figcaption</a:t>
            </a:r>
            <a:r>
              <a:rPr lang="en-US" altLang="ko-KR" sz="28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&gt; - </a:t>
            </a:r>
            <a:r>
              <a:rPr lang="ko-KR" altLang="en-US" sz="28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이미지에 </a:t>
            </a:r>
            <a:r>
              <a:rPr lang="ko-KR" altLang="en-US" sz="2800" b="1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설명글</a:t>
            </a:r>
            <a:r>
              <a:rPr lang="ko-KR" altLang="en-US" sz="28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붙이기</a:t>
            </a:r>
          </a:p>
        </p:txBody>
      </p:sp>
    </p:spTree>
    <p:extLst>
      <p:ext uri="{BB962C8B-B14F-4D97-AF65-F5344CB8AC3E}">
        <p14:creationId xmlns:p14="http://schemas.microsoft.com/office/powerpoint/2010/main" val="34171046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49904" y="322686"/>
            <a:ext cx="7624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03-2</a:t>
            </a:r>
            <a:endParaRPr kumimoji="0" lang="ko-KR" altLang="en-US" sz="20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533075" y="182277"/>
            <a:ext cx="8485090" cy="667587"/>
          </a:xfrm>
        </p:spPr>
        <p:txBody>
          <a:bodyPr>
            <a:normAutofit/>
          </a:bodyPr>
          <a:lstStyle/>
          <a:p>
            <a:r>
              <a:rPr lang="ko-KR" altLang="en-US" sz="3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하이퍼링크 만들기 </a:t>
            </a:r>
            <a:r>
              <a:rPr lang="en-US" altLang="ko-KR" sz="3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a</a:t>
            </a:r>
            <a:r>
              <a:rPr lang="ko-KR" altLang="en-US" sz="3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태그 </a:t>
            </a:r>
            <a:r>
              <a:rPr lang="en-US" altLang="ko-KR" sz="3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&amp; </a:t>
            </a:r>
            <a:r>
              <a:rPr lang="ko-KR" altLang="en-US" sz="3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앵커기능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33074" y="849864"/>
            <a:ext cx="4754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하이퍼링크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39345" y="1158944"/>
            <a:ext cx="4914203" cy="10307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457200" marR="0" lvl="0" indent="-45720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다른 문서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혹은 다른 사이트로 바로 연결해 주는 기능</a:t>
            </a:r>
            <a:endParaRPr kumimoji="0" lang="en-US" altLang="ko-KR" sz="1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57200" marR="0" lvl="0" indent="-45720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외부 사이트나 외부 페이지로도 연결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457200" marR="0" lvl="0" indent="-45720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메뉴 뿐만 아니라 원하는 곳에 링크를 만들 수 있다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533074" y="2189675"/>
            <a:ext cx="4754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&lt;a&gt; </a:t>
            </a:r>
            <a:r>
              <a:rPr kumimoji="0" lang="ko-KR" alt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태그</a:t>
            </a:r>
            <a:r>
              <a:rPr kumimoji="0" lang="en-US" altLang="ko-KR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kumimoji="0" lang="en-US" altLang="ko-KR" sz="1800" b="1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href</a:t>
            </a:r>
            <a:r>
              <a:rPr kumimoji="0" lang="en-US" altLang="ko-KR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kumimoji="0" lang="ko-KR" alt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속성 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533074" y="3309687"/>
            <a:ext cx="4287769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반드시 </a:t>
            </a:r>
            <a:r>
              <a:rPr kumimoji="0" lang="en-US" altLang="ko-KR" sz="140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href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속성을 함께 사용해서 어떤 대상으로 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/>
            </a:r>
            <a:b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연결하는지 알려주어야 한다</a:t>
            </a:r>
            <a:endParaRPr kumimoji="0" lang="en-US" altLang="ko-KR" sz="1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&lt;a&gt; </a:t>
            </a: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태그에서 사용할 수 있는 속성</a:t>
            </a:r>
          </a:p>
        </p:txBody>
      </p:sp>
      <p:pic>
        <p:nvPicPr>
          <p:cNvPr id="39" name="그림 3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904" y="4755697"/>
            <a:ext cx="3493636" cy="1598153"/>
          </a:xfrm>
          <a:prstGeom prst="rect">
            <a:avLst/>
          </a:prstGeom>
        </p:spPr>
      </p:pic>
      <p:pic>
        <p:nvPicPr>
          <p:cNvPr id="40" name="그림 3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198" y="2620022"/>
            <a:ext cx="5086350" cy="628650"/>
          </a:xfrm>
          <a:prstGeom prst="rect">
            <a:avLst/>
          </a:prstGeom>
        </p:spPr>
      </p:pic>
      <p:cxnSp>
        <p:nvCxnSpPr>
          <p:cNvPr id="3" name="직선 연결선 2"/>
          <p:cNvCxnSpPr/>
          <p:nvPr/>
        </p:nvCxnSpPr>
        <p:spPr>
          <a:xfrm>
            <a:off x="6040073" y="1057012"/>
            <a:ext cx="0" cy="524312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E597FE7-1BAC-49EA-BC79-954B636FDDB5}"/>
              </a:ext>
            </a:extLst>
          </p:cNvPr>
          <p:cNvSpPr txBox="1"/>
          <p:nvPr/>
        </p:nvSpPr>
        <p:spPr>
          <a:xfrm>
            <a:off x="6312218" y="1158944"/>
            <a:ext cx="4754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한 페이지 안에서 점프하기 </a:t>
            </a:r>
            <a:r>
              <a:rPr kumimoji="0" lang="en-US" altLang="ko-KR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</a:t>
            </a:r>
            <a:r>
              <a:rPr kumimoji="0" lang="ko-KR" alt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앵커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7E129A9-FE84-457A-884D-F065B60B1D74}"/>
              </a:ext>
            </a:extLst>
          </p:cNvPr>
          <p:cNvSpPr txBox="1"/>
          <p:nvPr/>
        </p:nvSpPr>
        <p:spPr>
          <a:xfrm>
            <a:off x="6284225" y="1695931"/>
            <a:ext cx="5467880" cy="138499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457200" indent="-4572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앵커를 사용하려면 우선 이동하고 싶은 위치마다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id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속성을 이용해 앵커를 만듦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457200" indent="-4572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&lt;a&gt;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태그의 </a:t>
            </a:r>
            <a:r>
              <a:rPr lang="en-US" altLang="ko-KR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href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속성을 사용해 링크함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단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앵커 이름 앞에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#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붙여 앵커 표시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ko-KR" altLang="en-US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3E95173F-9504-43BA-9FDB-7377489582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6152" y="3404091"/>
            <a:ext cx="4048125" cy="52387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7965F93-CAE0-4800-A82F-97CE716EB79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4610" b="59845"/>
          <a:stretch/>
        </p:blipFill>
        <p:spPr>
          <a:xfrm>
            <a:off x="6596152" y="4251131"/>
            <a:ext cx="3562668" cy="2065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1936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49904" y="322686"/>
            <a:ext cx="7624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03-2</a:t>
            </a:r>
            <a:endParaRPr kumimoji="0" lang="ko-KR" altLang="en-US" sz="20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533074" y="211993"/>
            <a:ext cx="2201737" cy="667587"/>
          </a:xfrm>
        </p:spPr>
        <p:txBody>
          <a:bodyPr>
            <a:normAutofit/>
          </a:bodyPr>
          <a:lstStyle/>
          <a:p>
            <a:r>
              <a:rPr lang="ko-KR" altLang="en-US" sz="3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링크 만들기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33074" y="1267485"/>
            <a:ext cx="4754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target </a:t>
            </a:r>
            <a:r>
              <a:rPr kumimoji="0" lang="ko-KR" alt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속성 </a:t>
            </a:r>
            <a:r>
              <a:rPr kumimoji="0" lang="en-US" altLang="ko-KR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– </a:t>
            </a:r>
            <a:r>
              <a:rPr kumimoji="0" lang="ko-KR" alt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새 탭에서 링크 열기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05081" y="1804472"/>
            <a:ext cx="5467880" cy="17081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457200" indent="-4572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다른 사이트로 링크하거나 현재 페이지를 유지한 상태에서 링크 페이지를 표시할 때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57200" indent="-4572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현재 페이지는 그대로 유지하면서 새 창이나 새 탭에 표시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57200" indent="-4572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fontAlgn="base">
              <a:lnSpc>
                <a:spcPct val="150000"/>
              </a:lnSpc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사용할 수 있는 값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074" y="3512632"/>
            <a:ext cx="5061821" cy="1621429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6463542" y="1553547"/>
            <a:ext cx="5122877" cy="16732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4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h1</a:t>
            </a:r>
            <a:r>
              <a:rPr lang="en-US" altLang="ko-KR" sz="14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ko-KR" alt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텍스트 링크 만들기</a:t>
            </a:r>
            <a:r>
              <a:rPr lang="en-US" altLang="ko-KR" sz="14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4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h1</a:t>
            </a:r>
            <a:r>
              <a:rPr lang="en-US" altLang="ko-KR" sz="14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ko-KR" altLang="en-US" sz="14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4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p</a:t>
            </a:r>
            <a:r>
              <a:rPr lang="en-US" altLang="ko-KR" sz="14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&gt;&lt;</a:t>
            </a:r>
            <a:r>
              <a:rPr lang="en-US" altLang="ko-KR" sz="14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a</a:t>
            </a:r>
            <a:r>
              <a:rPr lang="ko-KR" alt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dirty="0" err="1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href</a:t>
            </a:r>
            <a:r>
              <a:rPr lang="en-US" altLang="ko-KR" sz="14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="http://www.easyspub.com"&gt;</a:t>
            </a:r>
            <a:r>
              <a:rPr lang="ko-KR" alt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이지스퍼블리싱</a:t>
            </a:r>
            <a:r>
              <a:rPr lang="ko-KR" alt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홈페이지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ko-KR" alt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현재 화면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r>
              <a:rPr lang="en-US" altLang="ko-KR" sz="14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4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a</a:t>
            </a:r>
            <a:r>
              <a:rPr lang="en-US" altLang="ko-KR" sz="14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&gt;&lt;/</a:t>
            </a:r>
            <a:r>
              <a:rPr lang="en-US" altLang="ko-KR" sz="14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p</a:t>
            </a:r>
            <a:r>
              <a:rPr lang="en-US" altLang="ko-KR" sz="14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ko-KR" altLang="en-US" sz="14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4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p</a:t>
            </a:r>
            <a:r>
              <a:rPr lang="en-US" altLang="ko-KR" sz="14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&gt;&lt;</a:t>
            </a:r>
            <a:r>
              <a:rPr lang="en-US" altLang="ko-KR" sz="14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a</a:t>
            </a:r>
            <a:r>
              <a:rPr lang="ko-KR" alt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dirty="0" err="1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href</a:t>
            </a:r>
            <a:r>
              <a:rPr lang="en-US" altLang="ko-KR" sz="14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="http://www.easyspub.com"</a:t>
            </a:r>
            <a:r>
              <a:rPr lang="ko-KR" alt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dirty="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target</a:t>
            </a:r>
            <a:r>
              <a:rPr lang="en-US" altLang="ko-KR" sz="14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="_blank"&gt;</a:t>
            </a:r>
            <a:r>
              <a:rPr lang="ko-KR" alt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이지스퍼블리싱</a:t>
            </a:r>
            <a:r>
              <a:rPr lang="ko-KR" alt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홈페이지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ko-KR" alt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새 창 또는 새 탭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r>
              <a:rPr lang="en-US" altLang="ko-KR" sz="14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4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a</a:t>
            </a:r>
            <a:r>
              <a:rPr lang="en-US" altLang="ko-KR" sz="14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&gt;&lt;/</a:t>
            </a:r>
            <a:r>
              <a:rPr lang="en-US" altLang="ko-KR" sz="14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p</a:t>
            </a:r>
            <a:r>
              <a:rPr lang="en-US" altLang="ko-KR" sz="14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ko-KR" altLang="en-US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8430" y="3512632"/>
            <a:ext cx="5729331" cy="2047223"/>
          </a:xfrm>
          <a:prstGeom prst="rect">
            <a:avLst/>
          </a:prstGeom>
        </p:spPr>
      </p:pic>
      <p:cxnSp>
        <p:nvCxnSpPr>
          <p:cNvPr id="8" name="직선 연결선 7"/>
          <p:cNvCxnSpPr/>
          <p:nvPr/>
        </p:nvCxnSpPr>
        <p:spPr>
          <a:xfrm>
            <a:off x="5972961" y="1124125"/>
            <a:ext cx="0" cy="5385732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48942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49904" y="322686"/>
            <a:ext cx="7624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03-2</a:t>
            </a:r>
            <a:endParaRPr kumimoji="0" lang="ko-KR" altLang="en-US" sz="20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643798" y="242315"/>
            <a:ext cx="2251661" cy="667587"/>
          </a:xfrm>
        </p:spPr>
        <p:txBody>
          <a:bodyPr>
            <a:normAutofit/>
          </a:bodyPr>
          <a:lstStyle/>
          <a:p>
            <a:r>
              <a:rPr lang="ko-KR" altLang="en-US" sz="3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링크 만들기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33074" y="1267485"/>
            <a:ext cx="4754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&lt;area&gt;</a:t>
            </a:r>
            <a:r>
              <a:rPr kumimoji="0" lang="en-US" altLang="ko-KR" sz="1800" b="1" i="0" u="none" strike="noStrike" kern="0" cap="none" spc="0" normalizeH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kumimoji="0" lang="ko-KR" altLang="en-US" sz="1800" b="1" i="0" u="none" strike="noStrike" kern="0" cap="none" spc="0" normalizeH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태그</a:t>
            </a:r>
            <a:r>
              <a:rPr kumimoji="0" lang="en-US" altLang="ko-KR" sz="1800" b="1" i="0" u="none" strike="noStrike" kern="0" cap="none" spc="0" normalizeH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kumimoji="0" lang="en-US" altLang="ko-KR" sz="1800" b="1" i="0" u="none" strike="noStrike" kern="0" cap="none" spc="0" normalizeH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usemap</a:t>
            </a:r>
            <a:r>
              <a:rPr kumimoji="0" lang="en-US" altLang="ko-KR" sz="1800" b="1" i="0" u="none" strike="noStrike" kern="0" cap="none" spc="0" normalizeH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kumimoji="0" lang="ko-KR" altLang="en-US" sz="1800" b="1" i="0" u="none" strike="noStrike" kern="0" cap="none" spc="0" normalizeH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속성 </a:t>
            </a:r>
            <a:r>
              <a:rPr kumimoji="0" lang="en-US" altLang="ko-KR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</a:t>
            </a:r>
            <a:r>
              <a:rPr lang="ko-KR" altLang="en-US" b="1" kern="0" dirty="0" err="1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이미지맵</a:t>
            </a:r>
            <a:endParaRPr kumimoji="0" lang="ko-KR" altLang="en-US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05081" y="1693008"/>
            <a:ext cx="5467880" cy="38209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이미지맵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1400" dirty="0">
                <a:solidFill>
                  <a:srgbClr val="211D1E"/>
                </a:solidFill>
                <a:latin typeface="TDc_SSiMyungJo 120"/>
                <a:ea typeface="나눔스퀘어 Bold" panose="020B0600000101010101" pitchFamily="50" charset="-127"/>
              </a:rPr>
              <a:t>한 이미지 상에 여러 다른 링크를 만드는 것</a:t>
            </a:r>
            <a:endParaRPr lang="ko-KR" altLang="en-US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5972961" y="1124125"/>
            <a:ext cx="0" cy="5385732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798" y="2205700"/>
            <a:ext cx="2251661" cy="128434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59204" y="3704264"/>
            <a:ext cx="34684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&lt;area&gt; </a:t>
            </a:r>
            <a:r>
              <a:rPr lang="ko-KR" altLang="en-US" sz="1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태그의 속성들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798" y="4012041"/>
            <a:ext cx="4170082" cy="2497816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6262521" y="1452151"/>
            <a:ext cx="5575883" cy="29659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400" dirty="0" err="1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img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dirty="0" err="1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src</a:t>
            </a:r>
            <a:r>
              <a:rPr lang="en-US" altLang="ko-KR" sz="14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="images/kids.jpg"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</a:t>
            </a:r>
            <a:r>
              <a:rPr lang="en-US" altLang="ko-KR" sz="1400" dirty="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alt</a:t>
            </a:r>
            <a:r>
              <a:rPr lang="en-US" altLang="ko-KR" sz="14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=""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dirty="0" err="1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usemap</a:t>
            </a:r>
            <a:r>
              <a:rPr lang="en-US" altLang="ko-KR" sz="14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="#favorites"&gt;</a:t>
            </a:r>
            <a:endParaRPr lang="en-US" altLang="ko-KR" sz="14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4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map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dirty="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name</a:t>
            </a:r>
            <a:r>
              <a:rPr lang="en-US" altLang="ko-KR" sz="14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="favorites"&gt;</a:t>
            </a:r>
            <a:endParaRPr lang="en-US" altLang="ko-KR" sz="14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</a:t>
            </a:r>
            <a:r>
              <a:rPr lang="en-US" altLang="ko-KR" sz="14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4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area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dirty="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shape</a:t>
            </a:r>
            <a:r>
              <a:rPr lang="en-US" altLang="ko-KR" sz="14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</a:t>
            </a:r>
            <a:r>
              <a:rPr lang="en-US" altLang="ko-KR" sz="1400" dirty="0" err="1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rect</a:t>
            </a:r>
            <a:r>
              <a:rPr lang="en-US" altLang="ko-KR" sz="14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dirty="0" err="1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coords</a:t>
            </a:r>
            <a:r>
              <a:rPr lang="en-US" altLang="ko-KR" sz="14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="10,10,160,200"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dirty="0" err="1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href</a:t>
            </a:r>
            <a:r>
              <a:rPr lang="en-US" altLang="ko-KR" sz="14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="http://cafe.naver.com/doithtml5"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dirty="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target</a:t>
            </a:r>
            <a:r>
              <a:rPr lang="en-US" altLang="ko-KR" sz="14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="_blank"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dirty="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alt</a:t>
            </a:r>
            <a:r>
              <a:rPr lang="en-US" altLang="ko-KR" sz="14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="do it html5 </a:t>
            </a:r>
            <a:r>
              <a:rPr lang="ko-KR" altLang="en-US" sz="14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네이버 카페로 가기</a:t>
            </a:r>
            <a:r>
              <a:rPr lang="en-US" altLang="ko-KR" sz="14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"&gt;</a:t>
            </a:r>
            <a:endParaRPr lang="ko-KR" altLang="en-US" sz="14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</a:t>
            </a:r>
            <a:r>
              <a:rPr lang="en-US" altLang="ko-KR" sz="14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4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area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dirty="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shape</a:t>
            </a:r>
            <a:r>
              <a:rPr lang="en-US" altLang="ko-KR" sz="14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</a:t>
            </a:r>
            <a:r>
              <a:rPr lang="en-US" altLang="ko-KR" sz="1400" dirty="0" err="1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rect</a:t>
            </a:r>
            <a:r>
              <a:rPr lang="en-US" altLang="ko-KR" sz="14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dirty="0" err="1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coords</a:t>
            </a:r>
            <a:r>
              <a:rPr lang="en-US" altLang="ko-KR" sz="14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="220,10,380,200"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dirty="0" err="1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href</a:t>
            </a:r>
            <a:r>
              <a:rPr lang="en-US" altLang="ko-KR" sz="14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="http://www.facebook.com/do.it.html5"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dirty="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target</a:t>
            </a:r>
            <a:r>
              <a:rPr lang="en-US" altLang="ko-KR" sz="14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="_blank"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dirty="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alt</a:t>
            </a:r>
            <a:r>
              <a:rPr lang="en-US" altLang="ko-KR" sz="14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="do it html5 </a:t>
            </a:r>
            <a:r>
              <a:rPr lang="ko-KR" altLang="en-US" sz="14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페이스북 페이지로 가기</a:t>
            </a:r>
            <a:r>
              <a:rPr lang="en-US" altLang="ko-KR" sz="14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"&gt;</a:t>
            </a:r>
            <a:endParaRPr lang="ko-KR" altLang="en-US" sz="14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4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map</a:t>
            </a:r>
            <a:r>
              <a:rPr lang="en-US" altLang="ko-KR" sz="14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ko-KR" altLang="en-US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8436" y="4540020"/>
            <a:ext cx="2667174" cy="1354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6965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49904" y="322686"/>
            <a:ext cx="7624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04-1</a:t>
            </a:r>
            <a:endParaRPr lang="ko-KR" altLang="en-US" sz="2000" b="1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533074" y="322686"/>
            <a:ext cx="1876143" cy="667587"/>
          </a:xfrm>
        </p:spPr>
        <p:txBody>
          <a:bodyPr>
            <a:normAutofit/>
          </a:bodyPr>
          <a:lstStyle/>
          <a:p>
            <a:r>
              <a:rPr lang="ko-KR" altLang="en-US" sz="3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폼 만들기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33074" y="1267485"/>
            <a:ext cx="4754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웹에서 만나는 폼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05081" y="1804472"/>
            <a:ext cx="5602104" cy="36055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사용자가 웹 사이트로 정보를 보낼 수 있는 요소들은 모두 폼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(form)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폼과 관련된 대부분의 작업들은 정보를 저장하거나 검색하거나 수정하는 일들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이런 작업은 모두 데이터베이스를 기반으로 한다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아이디를 입력하는 텍스트 필드나 버튼 같은 폼의 형태를 만드는 것은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HTML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태그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폼에 입력한 사용자 정보를 처리하는 것은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ASP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PHP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같은 서버 프로그래밍 이용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여기에서는 서버 프로그래밍에 대해서는 다루지 않고 브라우저에 표시될 폼을 만드는 태그들에 대해 살펴본다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2598" y="1636817"/>
            <a:ext cx="3804034" cy="4127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5108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49904" y="322686"/>
            <a:ext cx="7624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04-1</a:t>
            </a:r>
            <a:endParaRPr lang="ko-KR" altLang="en-US" sz="2000" b="1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904" y="1966446"/>
            <a:ext cx="2110138" cy="1820085"/>
          </a:xfrm>
          <a:prstGeom prst="rect">
            <a:avLst/>
          </a:prstGeom>
        </p:spPr>
      </p:pic>
      <p:sp>
        <p:nvSpPr>
          <p:cNvPr id="11" name="모서리가 둥근 사각형 설명선 10"/>
          <p:cNvSpPr/>
          <p:nvPr/>
        </p:nvSpPr>
        <p:spPr>
          <a:xfrm>
            <a:off x="3903847" y="1494096"/>
            <a:ext cx="5458691" cy="3195782"/>
          </a:xfrm>
          <a:prstGeom prst="wedgeRoundRectCallout">
            <a:avLst>
              <a:gd name="adj1" fmla="val -67842"/>
              <a:gd name="adj2" fmla="val -18303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" name="내용 개체 틀 2"/>
          <p:cNvSpPr txBox="1">
            <a:spLocks/>
          </p:cNvSpPr>
          <p:nvPr/>
        </p:nvSpPr>
        <p:spPr>
          <a:xfrm>
            <a:off x="4016992" y="1749538"/>
            <a:ext cx="5232400" cy="294034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lnSpc>
                <a:spcPct val="130000"/>
              </a:lnSpc>
              <a:buFont typeface="Arial" panose="020B0604020202020204" pitchFamily="34" charset="0"/>
              <a:buAutoNum type="arabicParenR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사용자가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아이디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와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비밀번호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정보 입력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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로그인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클릭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514350" indent="-514350">
              <a:lnSpc>
                <a:spcPct val="130000"/>
              </a:lnSpc>
              <a:buFont typeface="Arial" panose="020B0604020202020204" pitchFamily="34" charset="0"/>
              <a:buAutoNum type="arabicParenR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사용자가 입력한 아이디와 비밀번호가 웹 서버로 보내짐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514350" indent="-514350">
              <a:lnSpc>
                <a:spcPct val="130000"/>
              </a:lnSpc>
              <a:buFont typeface="Arial" panose="020B0604020202020204" pitchFamily="34" charset="0"/>
              <a:buAutoNum type="arabicParenR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서버는 자신이 가지고 있는 사용자 데이터베이스를 뒤져서 사용자가 보내온 아이디와 비밀번호가 서로 일치하는 정보인지 확인하고 그 결과를 브라우저에 보낸다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514350" indent="-514350">
              <a:lnSpc>
                <a:spcPct val="130000"/>
              </a:lnSpc>
              <a:buFont typeface="Arial" panose="020B0604020202020204" pitchFamily="34" charset="0"/>
              <a:buAutoNum type="arabicParenR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회원이라면 로그인한 후의 결과 화면이 나타나고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아니라면 로그인 실패 화면이 나타남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ko-KR" altLang="en-US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제목 4">
            <a:extLst>
              <a:ext uri="{FF2B5EF4-FFF2-40B4-BE49-F238E27FC236}">
                <a16:creationId xmlns:a16="http://schemas.microsoft.com/office/drawing/2014/main" id="{AFAE0BA5-E52A-4313-ADB7-144628D31D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074" y="322686"/>
            <a:ext cx="2663132" cy="667587"/>
          </a:xfrm>
        </p:spPr>
        <p:txBody>
          <a:bodyPr>
            <a:normAutofit/>
          </a:bodyPr>
          <a:lstStyle/>
          <a:p>
            <a:r>
              <a:rPr lang="ko-KR" altLang="en-US" sz="3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폼의 동작방식</a:t>
            </a:r>
            <a:endParaRPr lang="ko-KR" altLang="en-US" sz="3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939327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49904" y="322686"/>
            <a:ext cx="7624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04-1</a:t>
            </a:r>
            <a:endParaRPr lang="ko-KR" altLang="en-US" sz="2000" b="1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649904" y="1763272"/>
            <a:ext cx="5809619" cy="7075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폼을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만드는 기본 태그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 &lt;form&gt;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과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&lt;/form&gt;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사이에 여러 폼 요소 삽입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108" y="2265396"/>
            <a:ext cx="4248150" cy="40005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649904" y="3217004"/>
            <a:ext cx="272273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dirty="0">
                <a:solidFill>
                  <a:srgbClr val="211D1E"/>
                </a:solidFill>
                <a:latin typeface="TDc_SSiMyungJo 120"/>
                <a:ea typeface="나눔스퀘어 Bold" panose="020B0600000101010101" pitchFamily="50" charset="-127"/>
              </a:rPr>
              <a:t>&lt;form&gt; </a:t>
            </a:r>
            <a:r>
              <a:rPr lang="ko-KR" altLang="en-US" sz="1400" b="1" dirty="0">
                <a:solidFill>
                  <a:srgbClr val="211D1E"/>
                </a:solidFill>
                <a:latin typeface="TDc_SSiMyungJo 120"/>
                <a:ea typeface="나눔스퀘어 Bold" panose="020B0600000101010101" pitchFamily="50" charset="-127"/>
              </a:rPr>
              <a:t>태그에서 사용 하는 속성들 </a:t>
            </a:r>
            <a:endParaRPr lang="ko-KR" altLang="en-US" sz="14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108" y="3524781"/>
            <a:ext cx="6160261" cy="3075996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7796168" y="1847324"/>
            <a:ext cx="4142307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4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form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dirty="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action</a:t>
            </a:r>
            <a:r>
              <a:rPr lang="en-US" altLang="ko-KR" sz="14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</a:t>
            </a:r>
            <a:r>
              <a:rPr lang="en-US" altLang="ko-KR" sz="1400" dirty="0" err="1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search.php</a:t>
            </a:r>
            <a:r>
              <a:rPr lang="en-US" altLang="ko-KR" sz="14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dirty="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method</a:t>
            </a:r>
            <a:r>
              <a:rPr lang="en-US" altLang="ko-KR" sz="14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="post"&gt;</a:t>
            </a:r>
            <a:endParaRPr lang="en-US" altLang="ko-KR" sz="14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&lt;</a:t>
            </a:r>
            <a:r>
              <a:rPr lang="en-US" altLang="ko-KR" sz="14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input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dirty="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type</a:t>
            </a:r>
            <a:r>
              <a:rPr lang="en-US" altLang="ko-KR" sz="14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="text"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dirty="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title</a:t>
            </a:r>
            <a:r>
              <a:rPr lang="en-US" altLang="ko-KR" sz="14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</a:t>
            </a:r>
            <a:r>
              <a:rPr lang="ko-KR" altLang="en-US" sz="14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검색</a:t>
            </a:r>
            <a:r>
              <a:rPr lang="en-US" altLang="ko-KR" sz="14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"&gt;</a:t>
            </a:r>
            <a:endParaRPr lang="ko-KR" altLang="en-US" sz="14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&lt;</a:t>
            </a:r>
            <a:r>
              <a:rPr lang="en-US" altLang="ko-KR" sz="14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input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dirty="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type</a:t>
            </a:r>
            <a:r>
              <a:rPr lang="en-US" altLang="ko-KR" sz="14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="submit"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dirty="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value</a:t>
            </a:r>
            <a:r>
              <a:rPr lang="en-US" altLang="ko-KR" sz="14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</a:t>
            </a:r>
            <a:r>
              <a:rPr lang="ko-KR" altLang="en-US" sz="14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검색</a:t>
            </a:r>
            <a:r>
              <a:rPr lang="en-US" altLang="ko-KR" sz="14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"&gt;</a:t>
            </a:r>
            <a:endParaRPr lang="ko-KR" altLang="en-US" sz="14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4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form</a:t>
            </a:r>
            <a:r>
              <a:rPr lang="en-US" altLang="ko-KR" sz="14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ko-KR" altLang="en-US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7049" y="3324756"/>
            <a:ext cx="2762250" cy="400050"/>
          </a:xfrm>
          <a:prstGeom prst="rect">
            <a:avLst/>
          </a:prstGeom>
        </p:spPr>
      </p:pic>
      <p:sp>
        <p:nvSpPr>
          <p:cNvPr id="15" name="사각형 설명선 14"/>
          <p:cNvSpPr/>
          <p:nvPr/>
        </p:nvSpPr>
        <p:spPr>
          <a:xfrm>
            <a:off x="8011486" y="4131285"/>
            <a:ext cx="3663662" cy="2177236"/>
          </a:xfrm>
          <a:prstGeom prst="wedgeRectCallout">
            <a:avLst>
              <a:gd name="adj1" fmla="val -21082"/>
              <a:gd name="adj2" fmla="val -62618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059493" y="4216105"/>
            <a:ext cx="361565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검색어를 입력하고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검색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버튼을 클릭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입력한 내용이 웹 서버에 있는 </a:t>
            </a:r>
            <a:r>
              <a:rPr lang="en-US" altLang="ko-KR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search.php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파일로 전송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서버에서 </a:t>
            </a:r>
            <a:r>
              <a:rPr lang="en-US" altLang="ko-KR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search.php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파일 실행 후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 결과가 다시 웹 브라우저로 전달되어 화면에 표시됨</a:t>
            </a:r>
          </a:p>
        </p:txBody>
      </p:sp>
      <p:sp>
        <p:nvSpPr>
          <p:cNvPr id="17" name="제목 4">
            <a:extLst>
              <a:ext uri="{FF2B5EF4-FFF2-40B4-BE49-F238E27FC236}">
                <a16:creationId xmlns:a16="http://schemas.microsoft.com/office/drawing/2014/main" id="{D8AD08B4-2168-4EDE-A545-1840B4D4FFD7}"/>
              </a:ext>
            </a:extLst>
          </p:cNvPr>
          <p:cNvSpPr txBox="1">
            <a:spLocks/>
          </p:cNvSpPr>
          <p:nvPr/>
        </p:nvSpPr>
        <p:spPr>
          <a:xfrm>
            <a:off x="533074" y="322686"/>
            <a:ext cx="2948357" cy="6675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폼 태그 </a:t>
            </a:r>
            <a:r>
              <a:rPr lang="en-US" altLang="ko-KR" sz="3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&lt;Form&gt;</a:t>
            </a:r>
            <a:endParaRPr lang="ko-KR" altLang="en-US" sz="3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72350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49904" y="322686"/>
            <a:ext cx="10127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01-1</a:t>
            </a:r>
            <a:endParaRPr lang="ko-KR" altLang="en-US" sz="2000" b="1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49904" y="1039058"/>
            <a:ext cx="93772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최신 웹 표준에 맞는 웹 사이트 제작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83170" y="1500723"/>
            <a:ext cx="10590245" cy="4234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HTML5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과 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CSS3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사용하면 사용자가 접속한 기기에 따라 사이트 레이아웃을 다양하게 바꿀 수 있다 </a:t>
            </a: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49904" y="2119045"/>
            <a:ext cx="93772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앱 화면을 디자인하기 위한 기초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83170" y="2569584"/>
            <a:ext cx="10590245" cy="4234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HTML5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API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사용해 ‘</a:t>
            </a:r>
            <a:r>
              <a:rPr lang="ko-KR" altLang="en-US" sz="16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웹앱’을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만들 수도 있고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앱 화면은 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HTML5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과 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CSS3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사용해 디자인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49904" y="3199032"/>
            <a:ext cx="93772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인터랙티브한</a:t>
            </a:r>
            <a:r>
              <a:rPr lang="ko-KR" altLang="en-US" sz="16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사이트 제작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883170" y="3611836"/>
            <a:ext cx="10590245" cy="4234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플러그인을 제작할 줄 몰라도 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HTML5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과 함께 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CSS3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이용하면 </a:t>
            </a:r>
            <a:r>
              <a:rPr lang="ko-KR" altLang="en-US" sz="16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인터랙티브한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사이트 제작 가능</a:t>
            </a: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49904" y="4231378"/>
            <a:ext cx="93772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사이트와 블로그 수정이 쉽다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883170" y="4606447"/>
            <a:ext cx="10590245" cy="4234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HTML5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공부하면 사이트나 블로그 소스를 이해할 수 있고 사이트를 원하는 모습으로 바꿀 수 있다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14292" y="214962"/>
            <a:ext cx="62955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왜 </a:t>
            </a:r>
            <a:r>
              <a:rPr lang="en-US" altLang="ko-KR" sz="32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HTML5</a:t>
            </a:r>
            <a:r>
              <a:rPr lang="ko-KR" altLang="en-US" sz="32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와 </a:t>
            </a:r>
            <a:r>
              <a:rPr lang="en-US" altLang="ko-KR" sz="32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CSS3</a:t>
            </a:r>
            <a:r>
              <a:rPr lang="ko-KR" altLang="en-US" sz="32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공부해야 할까</a:t>
            </a:r>
            <a:r>
              <a:rPr lang="en-US" altLang="ko-KR" sz="32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?</a:t>
            </a:r>
            <a:endParaRPr lang="ko-KR" altLang="en-US" sz="32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D760C4-5F60-40B2-9E48-FF0948313983}"/>
              </a:ext>
            </a:extLst>
          </p:cNvPr>
          <p:cNvSpPr txBox="1"/>
          <p:nvPr/>
        </p:nvSpPr>
        <p:spPr>
          <a:xfrm>
            <a:off x="649903" y="5344708"/>
            <a:ext cx="93772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HTML5</a:t>
            </a:r>
            <a:r>
              <a:rPr lang="ko-KR" altLang="en-US" sz="20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0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? HTML ?</a:t>
            </a:r>
            <a:endParaRPr lang="ko-KR" altLang="en-US" sz="20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CCF0313-BFFC-41CC-901A-4B057CAE0222}"/>
              </a:ext>
            </a:extLst>
          </p:cNvPr>
          <p:cNvSpPr txBox="1"/>
          <p:nvPr/>
        </p:nvSpPr>
        <p:spPr>
          <a:xfrm>
            <a:off x="898770" y="5866143"/>
            <a:ext cx="10394459" cy="464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대부분의 웹 브라우저에서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HTML5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지원하게 되면서 현재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HTML5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공식 명칭은 ‘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HTML’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이다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ko-KR" altLang="en-US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790DFFE-31EF-485E-84FB-4A6B17F946C5}"/>
              </a:ext>
            </a:extLst>
          </p:cNvPr>
          <p:cNvSpPr txBox="1"/>
          <p:nvPr/>
        </p:nvSpPr>
        <p:spPr>
          <a:xfrm>
            <a:off x="1989016" y="2841616"/>
            <a:ext cx="10127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01-1</a:t>
            </a:r>
            <a:endParaRPr lang="ko-KR" altLang="en-US" sz="2000" b="1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2DE13AB-2EE2-4866-AD74-314D587E72AB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432" y="992236"/>
            <a:ext cx="352033" cy="352033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EE513FF1-1B4A-4BAC-9C8F-F918FAB2A31B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432" y="2046914"/>
            <a:ext cx="352033" cy="352033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27F22098-27AA-447C-853F-9395ADB9B23F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556" y="3221995"/>
            <a:ext cx="352033" cy="352033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33D7E927-BC46-43D2-83AC-BDDE579D9AA1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555" y="4231378"/>
            <a:ext cx="352033" cy="352033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5421CFF9-D05B-4203-9AD4-3814E1D5B8F7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431" y="5392785"/>
            <a:ext cx="352033" cy="352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7975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49904" y="322686"/>
            <a:ext cx="7624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04-1</a:t>
            </a:r>
            <a:endParaRPr lang="ko-KR" altLang="en-US" sz="2000" b="1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49904" y="1309430"/>
            <a:ext cx="4754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&lt;label&gt; </a:t>
            </a:r>
            <a:r>
              <a:rPr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태그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28995" y="1787033"/>
            <a:ext cx="10252363" cy="705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폼 요소에 레이블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텍스트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붙이는 태그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라디오 버튼이나 체크 박스에서 텍스트 부분을 클릭해도 라디오 버튼과 체크 박스 버튼이 선택된다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28995" y="2724510"/>
            <a:ext cx="4834183" cy="7075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방법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1] </a:t>
            </a:r>
          </a:p>
          <a:p>
            <a:pPr>
              <a:lnSpc>
                <a:spcPct val="150000"/>
              </a:lnSpc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28995" y="3750083"/>
            <a:ext cx="435388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방법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2]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</a:t>
            </a:r>
          </a:p>
          <a:p>
            <a:pPr>
              <a:lnSpc>
                <a:spcPct val="150000"/>
              </a:lnSpc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284" y="3197635"/>
            <a:ext cx="4514821" cy="307074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284" y="4192364"/>
            <a:ext cx="3840033" cy="745721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5732477" y="3160863"/>
            <a:ext cx="6096000" cy="38061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400" dirty="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label</a:t>
            </a:r>
            <a:r>
              <a:rPr lang="en-US" altLang="ko-KR" sz="1400" dirty="0">
                <a:solidFill>
                  <a:srgbClr val="000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ko-KR" altLang="en-US" sz="1200" dirty="0">
                <a:solidFill>
                  <a:srgbClr val="211D1E"/>
                </a:solidFill>
                <a:latin typeface="TDc_SSiGothic 120"/>
                <a:ea typeface="D2Coding" panose="020B0609020101020101" pitchFamily="49" charset="-127"/>
              </a:rPr>
              <a:t>아이디</a:t>
            </a:r>
            <a:r>
              <a:rPr lang="en-US" altLang="ko-KR" sz="1200" dirty="0">
                <a:solidFill>
                  <a:srgbClr val="211D1E"/>
                </a:solidFill>
                <a:latin typeface="TDc_SSiGothic 120"/>
                <a:ea typeface="D2Coding" panose="020B0609020101020101" pitchFamily="49" charset="-127"/>
              </a:rPr>
              <a:t>(6</a:t>
            </a:r>
            <a:r>
              <a:rPr lang="ko-KR" altLang="en-US" sz="1200" dirty="0">
                <a:solidFill>
                  <a:srgbClr val="211D1E"/>
                </a:solidFill>
                <a:latin typeface="TDc_SSiGothic 120"/>
                <a:ea typeface="D2Coding" panose="020B0609020101020101" pitchFamily="49" charset="-127"/>
              </a:rPr>
              <a:t>자 이상</a:t>
            </a:r>
            <a:r>
              <a:rPr lang="en-US" altLang="ko-KR" sz="1200" dirty="0">
                <a:solidFill>
                  <a:srgbClr val="211D1E"/>
                </a:solidFill>
                <a:latin typeface="TDc_SSiGothic 120"/>
                <a:ea typeface="D2Coding" panose="020B0609020101020101" pitchFamily="49" charset="-127"/>
              </a:rPr>
              <a:t>)</a:t>
            </a:r>
            <a:r>
              <a:rPr lang="en-US" altLang="ko-KR" sz="1400" dirty="0">
                <a:solidFill>
                  <a:srgbClr val="000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400" dirty="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input </a:t>
            </a:r>
            <a:r>
              <a:rPr lang="en-US" altLang="ko-KR" sz="1400" dirty="0">
                <a:solidFill>
                  <a:srgbClr val="FF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type</a:t>
            </a:r>
            <a:r>
              <a:rPr lang="en-US" altLang="ko-KR" sz="1400" dirty="0">
                <a:solidFill>
                  <a:srgbClr val="000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=”text” </a:t>
            </a:r>
            <a:r>
              <a:rPr lang="en-US" altLang="ko-KR" sz="1400" dirty="0">
                <a:solidFill>
                  <a:srgbClr val="2E5395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……</a:t>
            </a:r>
            <a:r>
              <a:rPr lang="en-US" altLang="ko-KR" sz="1400" dirty="0">
                <a:solidFill>
                  <a:srgbClr val="000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&gt;&lt;/</a:t>
            </a:r>
            <a:r>
              <a:rPr lang="en-US" altLang="ko-KR" sz="1400" dirty="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label</a:t>
            </a:r>
            <a:r>
              <a:rPr lang="en-US" altLang="ko-KR" sz="1400" dirty="0">
                <a:solidFill>
                  <a:srgbClr val="000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720925" y="4360689"/>
            <a:ext cx="6096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en-US" altLang="ko-KR" sz="1400" dirty="0">
                <a:solidFill>
                  <a:srgbClr val="000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400" dirty="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label </a:t>
            </a:r>
            <a:r>
              <a:rPr lang="en-US" altLang="ko-KR" sz="1400" dirty="0">
                <a:solidFill>
                  <a:srgbClr val="FF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for</a:t>
            </a:r>
            <a:r>
              <a:rPr lang="en-US" altLang="ko-KR" sz="1400" dirty="0">
                <a:solidFill>
                  <a:srgbClr val="000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=”user-id”&gt;</a:t>
            </a:r>
            <a:r>
              <a:rPr lang="ko-KR" altLang="en-US" sz="1200" dirty="0">
                <a:solidFill>
                  <a:srgbClr val="211D1E"/>
                </a:solidFill>
                <a:latin typeface="TDc_SSiGothic 120"/>
                <a:ea typeface="D2Coding" panose="020B0609020101020101" pitchFamily="49" charset="-127"/>
              </a:rPr>
              <a:t>아이디</a:t>
            </a:r>
            <a:r>
              <a:rPr lang="en-US" altLang="ko-KR" sz="1200" dirty="0">
                <a:solidFill>
                  <a:srgbClr val="211D1E"/>
                </a:solidFill>
                <a:latin typeface="TDc_SSiGothic 120"/>
                <a:ea typeface="D2Coding" panose="020B0609020101020101" pitchFamily="49" charset="-127"/>
              </a:rPr>
              <a:t>(6</a:t>
            </a:r>
            <a:r>
              <a:rPr lang="ko-KR" altLang="en-US" sz="1200" dirty="0">
                <a:solidFill>
                  <a:srgbClr val="211D1E"/>
                </a:solidFill>
                <a:latin typeface="TDc_SSiGothic 120"/>
                <a:ea typeface="D2Coding" panose="020B0609020101020101" pitchFamily="49" charset="-127"/>
              </a:rPr>
              <a:t>자 이상</a:t>
            </a:r>
            <a:r>
              <a:rPr lang="en-US" altLang="ko-KR" sz="1200" dirty="0">
                <a:solidFill>
                  <a:srgbClr val="211D1E"/>
                </a:solidFill>
                <a:latin typeface="TDc_SSiGothic 120"/>
                <a:ea typeface="D2Coding" panose="020B0609020101020101" pitchFamily="49" charset="-127"/>
              </a:rPr>
              <a:t>)</a:t>
            </a:r>
            <a:r>
              <a:rPr lang="en-US" altLang="ko-KR" sz="1400" dirty="0">
                <a:solidFill>
                  <a:srgbClr val="000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400" dirty="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label</a:t>
            </a:r>
            <a:r>
              <a:rPr lang="en-US" altLang="ko-KR" sz="1400" dirty="0">
                <a:solidFill>
                  <a:srgbClr val="000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</a:p>
          <a:p>
            <a:pPr algn="just"/>
            <a:r>
              <a:rPr lang="en-US" altLang="ko-KR" sz="1400" dirty="0">
                <a:solidFill>
                  <a:srgbClr val="000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400" dirty="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input </a:t>
            </a:r>
            <a:r>
              <a:rPr lang="en-US" altLang="ko-KR" sz="1400" dirty="0">
                <a:solidFill>
                  <a:srgbClr val="FF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type</a:t>
            </a:r>
            <a:r>
              <a:rPr lang="en-US" altLang="ko-KR" sz="1400" dirty="0">
                <a:solidFill>
                  <a:srgbClr val="000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=”text” </a:t>
            </a:r>
            <a:r>
              <a:rPr lang="en-US" altLang="ko-KR" sz="1400" dirty="0">
                <a:solidFill>
                  <a:srgbClr val="FF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id</a:t>
            </a:r>
            <a:r>
              <a:rPr lang="en-US" altLang="ko-KR" sz="1400" dirty="0">
                <a:solidFill>
                  <a:srgbClr val="000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=”user-id”&gt;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4" name="제목 4">
            <a:extLst>
              <a:ext uri="{FF2B5EF4-FFF2-40B4-BE49-F238E27FC236}">
                <a16:creationId xmlns:a16="http://schemas.microsoft.com/office/drawing/2014/main" id="{1EB04646-F02D-4A8B-BFF4-BB42E74CEB91}"/>
              </a:ext>
            </a:extLst>
          </p:cNvPr>
          <p:cNvSpPr txBox="1">
            <a:spLocks/>
          </p:cNvSpPr>
          <p:nvPr/>
        </p:nvSpPr>
        <p:spPr>
          <a:xfrm>
            <a:off x="533074" y="322686"/>
            <a:ext cx="2948357" cy="6675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폼 태그 </a:t>
            </a:r>
            <a:r>
              <a:rPr lang="en-US" altLang="ko-KR" sz="3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&lt;label&gt;</a:t>
            </a:r>
            <a:endParaRPr lang="ko-KR" altLang="en-US" sz="3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163581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49904" y="322686"/>
            <a:ext cx="7624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04-1</a:t>
            </a:r>
            <a:endParaRPr lang="ko-KR" altLang="en-US" sz="2000" b="1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49903" y="1309430"/>
            <a:ext cx="5895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</a:t>
            </a:r>
            <a:r>
              <a:rPr lang="en-US" altLang="ko-KR" b="1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fieldset</a:t>
            </a:r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&gt; </a:t>
            </a:r>
            <a:r>
              <a:rPr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태그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28995" y="1787033"/>
            <a:ext cx="4161787" cy="7075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폼 요소를 그룹으로 묶는 태그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36116" y="2970836"/>
            <a:ext cx="5895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&lt;legend&gt; </a:t>
            </a:r>
            <a:r>
              <a:rPr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태그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15208" y="3448439"/>
            <a:ext cx="4161787" cy="7075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그룹으로 묶는 구역에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제목을 붙이는 태그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995" y="2232172"/>
            <a:ext cx="3638550" cy="333375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5967369" y="529744"/>
            <a:ext cx="6096000" cy="569386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3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3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form</a:t>
            </a:r>
            <a:r>
              <a:rPr lang="en-US" altLang="ko-KR" sz="13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3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3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&lt;</a:t>
            </a:r>
            <a:r>
              <a:rPr lang="en-US" altLang="ko-KR" sz="1300" dirty="0" err="1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fieldset</a:t>
            </a:r>
            <a:r>
              <a:rPr lang="en-US" altLang="ko-KR" sz="13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3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3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  &lt;</a:t>
            </a:r>
            <a:r>
              <a:rPr lang="en-US" altLang="ko-KR" sz="13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legend</a:t>
            </a:r>
            <a:r>
              <a:rPr lang="en-US" altLang="ko-KR" sz="13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ko-KR" altLang="en-US" sz="13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개인 정보</a:t>
            </a:r>
            <a:r>
              <a:rPr lang="en-US" altLang="ko-KR" sz="13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3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legend</a:t>
            </a:r>
            <a:r>
              <a:rPr lang="en-US" altLang="ko-KR" sz="13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3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3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  &lt;</a:t>
            </a:r>
            <a:r>
              <a:rPr lang="en-US" altLang="ko-KR" sz="13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ul</a:t>
            </a:r>
            <a:r>
              <a:rPr lang="en-US" altLang="ko-KR" sz="13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3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3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    &lt;</a:t>
            </a:r>
            <a:r>
              <a:rPr lang="en-US" altLang="ko-KR" sz="13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li</a:t>
            </a:r>
            <a:r>
              <a:rPr lang="en-US" altLang="ko-KR" sz="13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3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3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      &lt;</a:t>
            </a:r>
            <a:r>
              <a:rPr lang="en-US" altLang="ko-KR" sz="13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label</a:t>
            </a:r>
            <a:r>
              <a:rPr lang="en-US" altLang="ko-KR" sz="13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300" dirty="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for</a:t>
            </a:r>
            <a:r>
              <a:rPr lang="en-US" altLang="ko-KR" sz="13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="name"&gt;</a:t>
            </a:r>
            <a:r>
              <a:rPr lang="ko-KR" altLang="en-US" sz="13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이름</a:t>
            </a:r>
            <a:r>
              <a:rPr lang="en-US" altLang="ko-KR" sz="13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3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label</a:t>
            </a:r>
            <a:r>
              <a:rPr lang="en-US" altLang="ko-KR" sz="13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3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3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      &lt;</a:t>
            </a:r>
            <a:r>
              <a:rPr lang="en-US" altLang="ko-KR" sz="13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input</a:t>
            </a:r>
            <a:r>
              <a:rPr lang="en-US" altLang="ko-KR" sz="13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300" dirty="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type</a:t>
            </a:r>
            <a:r>
              <a:rPr lang="en-US" altLang="ko-KR" sz="13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="text"</a:t>
            </a:r>
            <a:r>
              <a:rPr lang="en-US" altLang="ko-KR" sz="13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300" dirty="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id</a:t>
            </a:r>
            <a:r>
              <a:rPr lang="en-US" altLang="ko-KR" sz="13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="name"&gt;</a:t>
            </a:r>
            <a:endParaRPr lang="en-US" altLang="ko-KR" sz="13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3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    &lt;/</a:t>
            </a:r>
            <a:r>
              <a:rPr lang="en-US" altLang="ko-KR" sz="13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li</a:t>
            </a:r>
            <a:r>
              <a:rPr lang="en-US" altLang="ko-KR" sz="13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3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3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    &lt;</a:t>
            </a:r>
            <a:r>
              <a:rPr lang="en-US" altLang="ko-KR" sz="13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li</a:t>
            </a:r>
            <a:r>
              <a:rPr lang="en-US" altLang="ko-KR" sz="13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3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3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      &lt;</a:t>
            </a:r>
            <a:r>
              <a:rPr lang="en-US" altLang="ko-KR" sz="13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label</a:t>
            </a:r>
            <a:r>
              <a:rPr lang="en-US" altLang="ko-KR" sz="13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300" dirty="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for</a:t>
            </a:r>
            <a:r>
              <a:rPr lang="en-US" altLang="ko-KR" sz="13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="mail"&gt;</a:t>
            </a:r>
            <a:r>
              <a:rPr lang="ko-KR" altLang="en-US" sz="13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메일 주소</a:t>
            </a:r>
            <a:r>
              <a:rPr lang="en-US" altLang="ko-KR" sz="13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3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label</a:t>
            </a:r>
            <a:r>
              <a:rPr lang="en-US" altLang="ko-KR" sz="13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3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3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      &lt;</a:t>
            </a:r>
            <a:r>
              <a:rPr lang="en-US" altLang="ko-KR" sz="13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input</a:t>
            </a:r>
            <a:r>
              <a:rPr lang="en-US" altLang="ko-KR" sz="13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300" dirty="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type</a:t>
            </a:r>
            <a:r>
              <a:rPr lang="en-US" altLang="ko-KR" sz="13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="text"</a:t>
            </a:r>
            <a:r>
              <a:rPr lang="en-US" altLang="ko-KR" sz="13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300" dirty="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id</a:t>
            </a:r>
            <a:r>
              <a:rPr lang="en-US" altLang="ko-KR" sz="13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="mail"&gt;</a:t>
            </a:r>
            <a:endParaRPr lang="en-US" altLang="ko-KR" sz="13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3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    &lt;/</a:t>
            </a:r>
            <a:r>
              <a:rPr lang="en-US" altLang="ko-KR" sz="13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li</a:t>
            </a:r>
            <a:r>
              <a:rPr lang="en-US" altLang="ko-KR" sz="13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3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3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  &lt;/</a:t>
            </a:r>
            <a:r>
              <a:rPr lang="en-US" altLang="ko-KR" sz="13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ul</a:t>
            </a:r>
            <a:r>
              <a:rPr lang="en-US" altLang="ko-KR" sz="13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3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3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&lt;/</a:t>
            </a:r>
            <a:r>
              <a:rPr lang="en-US" altLang="ko-KR" sz="1300" dirty="0" err="1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fieldset</a:t>
            </a:r>
            <a:r>
              <a:rPr lang="en-US" altLang="ko-KR" sz="13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3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3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&lt;</a:t>
            </a:r>
            <a:r>
              <a:rPr lang="en-US" altLang="ko-KR" sz="1300" dirty="0" err="1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fieldset</a:t>
            </a:r>
            <a:r>
              <a:rPr lang="en-US" altLang="ko-KR" sz="13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3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3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  &lt;</a:t>
            </a:r>
            <a:r>
              <a:rPr lang="en-US" altLang="ko-KR" sz="13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legend</a:t>
            </a:r>
            <a:r>
              <a:rPr lang="en-US" altLang="ko-KR" sz="13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ko-KR" altLang="en-US" sz="13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로그인 정보</a:t>
            </a:r>
            <a:r>
              <a:rPr lang="en-US" altLang="ko-KR" sz="13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3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legend</a:t>
            </a:r>
            <a:r>
              <a:rPr lang="en-US" altLang="ko-KR" sz="13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3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3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  &lt;</a:t>
            </a:r>
            <a:r>
              <a:rPr lang="en-US" altLang="ko-KR" sz="13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ul</a:t>
            </a:r>
            <a:r>
              <a:rPr lang="en-US" altLang="ko-KR" sz="13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3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3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    &lt;</a:t>
            </a:r>
            <a:r>
              <a:rPr lang="en-US" altLang="ko-KR" sz="13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li</a:t>
            </a:r>
            <a:r>
              <a:rPr lang="en-US" altLang="ko-KR" sz="13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3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3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      &lt;</a:t>
            </a:r>
            <a:r>
              <a:rPr lang="en-US" altLang="ko-KR" sz="13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label</a:t>
            </a:r>
            <a:r>
              <a:rPr lang="en-US" altLang="ko-KR" sz="13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300" dirty="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for</a:t>
            </a:r>
            <a:r>
              <a:rPr lang="en-US" altLang="ko-KR" sz="13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="id"&gt;</a:t>
            </a:r>
            <a:r>
              <a:rPr lang="ko-KR" altLang="en-US" sz="13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아이디</a:t>
            </a:r>
            <a:r>
              <a:rPr lang="en-US" altLang="ko-KR" sz="13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3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label</a:t>
            </a:r>
            <a:r>
              <a:rPr lang="en-US" altLang="ko-KR" sz="13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3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3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      &lt;</a:t>
            </a:r>
            <a:r>
              <a:rPr lang="en-US" altLang="ko-KR" sz="13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input</a:t>
            </a:r>
            <a:r>
              <a:rPr lang="en-US" altLang="ko-KR" sz="13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300" dirty="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type</a:t>
            </a:r>
            <a:r>
              <a:rPr lang="en-US" altLang="ko-KR" sz="13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="text"</a:t>
            </a:r>
            <a:r>
              <a:rPr lang="en-US" altLang="ko-KR" sz="13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300" dirty="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id</a:t>
            </a:r>
            <a:r>
              <a:rPr lang="en-US" altLang="ko-KR" sz="13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="id"&gt;</a:t>
            </a:r>
            <a:endParaRPr lang="en-US" altLang="ko-KR" sz="13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3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    &lt;/</a:t>
            </a:r>
            <a:r>
              <a:rPr lang="en-US" altLang="ko-KR" sz="13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li</a:t>
            </a:r>
            <a:r>
              <a:rPr lang="en-US" altLang="ko-KR" sz="13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3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3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    &lt;</a:t>
            </a:r>
            <a:r>
              <a:rPr lang="en-US" altLang="ko-KR" sz="13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li</a:t>
            </a:r>
            <a:r>
              <a:rPr lang="en-US" altLang="ko-KR" sz="13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3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3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      &lt;</a:t>
            </a:r>
            <a:r>
              <a:rPr lang="en-US" altLang="ko-KR" sz="13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label</a:t>
            </a:r>
            <a:r>
              <a:rPr lang="en-US" altLang="ko-KR" sz="13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300" dirty="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for</a:t>
            </a:r>
            <a:r>
              <a:rPr lang="en-US" altLang="ko-KR" sz="13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</a:t>
            </a:r>
            <a:r>
              <a:rPr lang="en-US" altLang="ko-KR" sz="1300" dirty="0" err="1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pwd</a:t>
            </a:r>
            <a:r>
              <a:rPr lang="en-US" altLang="ko-KR" sz="13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"&gt;</a:t>
            </a:r>
            <a:r>
              <a:rPr lang="ko-KR" altLang="en-US" sz="13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비밀번호</a:t>
            </a:r>
            <a:r>
              <a:rPr lang="en-US" altLang="ko-KR" sz="13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3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label</a:t>
            </a:r>
            <a:r>
              <a:rPr lang="en-US" altLang="ko-KR" sz="13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3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3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      &lt;</a:t>
            </a:r>
            <a:r>
              <a:rPr lang="en-US" altLang="ko-KR" sz="13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input</a:t>
            </a:r>
            <a:r>
              <a:rPr lang="en-US" altLang="ko-KR" sz="13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300" dirty="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type</a:t>
            </a:r>
            <a:r>
              <a:rPr lang="en-US" altLang="ko-KR" sz="13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="text"</a:t>
            </a:r>
            <a:r>
              <a:rPr lang="en-US" altLang="ko-KR" sz="13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300" dirty="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id</a:t>
            </a:r>
            <a:r>
              <a:rPr lang="en-US" altLang="ko-KR" sz="13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</a:t>
            </a:r>
            <a:r>
              <a:rPr lang="en-US" altLang="ko-KR" sz="1300" dirty="0" err="1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pwd</a:t>
            </a:r>
            <a:r>
              <a:rPr lang="en-US" altLang="ko-KR" sz="13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"&gt;</a:t>
            </a:r>
            <a:endParaRPr lang="en-US" altLang="ko-KR" sz="13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3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    &lt;/</a:t>
            </a:r>
            <a:r>
              <a:rPr lang="en-US" altLang="ko-KR" sz="13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li</a:t>
            </a:r>
            <a:r>
              <a:rPr lang="en-US" altLang="ko-KR" sz="13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3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3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  &lt;/</a:t>
            </a:r>
            <a:r>
              <a:rPr lang="en-US" altLang="ko-KR" sz="13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ul</a:t>
            </a:r>
            <a:r>
              <a:rPr lang="en-US" altLang="ko-KR" sz="13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3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3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&lt;/</a:t>
            </a:r>
            <a:r>
              <a:rPr lang="en-US" altLang="ko-KR" sz="1300" dirty="0" err="1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fieldset</a:t>
            </a:r>
            <a:r>
              <a:rPr lang="en-US" altLang="ko-KR" sz="13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3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3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3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form</a:t>
            </a:r>
            <a:r>
              <a:rPr lang="en-US" altLang="ko-KR" sz="13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ko-KR" altLang="en-US" sz="13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2182" y="4079924"/>
            <a:ext cx="2800000" cy="2241573"/>
          </a:xfrm>
          <a:prstGeom prst="rect">
            <a:avLst/>
          </a:prstGeom>
        </p:spPr>
      </p:pic>
      <p:sp>
        <p:nvSpPr>
          <p:cNvPr id="15" name="제목 4">
            <a:extLst>
              <a:ext uri="{FF2B5EF4-FFF2-40B4-BE49-F238E27FC236}">
                <a16:creationId xmlns:a16="http://schemas.microsoft.com/office/drawing/2014/main" id="{57FFBF07-7CB1-4120-A5D4-F37BF732D2ED}"/>
              </a:ext>
            </a:extLst>
          </p:cNvPr>
          <p:cNvSpPr txBox="1">
            <a:spLocks/>
          </p:cNvSpPr>
          <p:nvPr/>
        </p:nvSpPr>
        <p:spPr>
          <a:xfrm>
            <a:off x="533074" y="322686"/>
            <a:ext cx="4810713" cy="9867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폼 태그 </a:t>
            </a:r>
            <a:r>
              <a:rPr lang="en-US" altLang="ko-KR" sz="3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&lt;Field, label&gt;</a:t>
            </a:r>
            <a:endParaRPr lang="ko-KR" altLang="en-US" sz="3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3476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49904" y="322686"/>
            <a:ext cx="7624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04-2</a:t>
            </a:r>
            <a:endParaRPr lang="ko-KR" altLang="en-US" sz="2000" b="1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49904" y="1149292"/>
            <a:ext cx="7781032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사용자가 입력하는 부분은 거의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&lt;input&gt;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태그를 이용해 처리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입력하는 내용의 종류는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&lt;input&gt;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태그의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type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속성을 통해 지정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type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속성 값에 따라 함께 사용할 수 있는 속성들도 달라진다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ko-KR" altLang="en-US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057" y="2278927"/>
            <a:ext cx="2971800" cy="2952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63397" y="3112316"/>
            <a:ext cx="5561901" cy="1492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&lt;input&gt; </a:t>
            </a:r>
            <a:r>
              <a:rPr lang="ko-KR" altLang="en-US" sz="1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태그의 </a:t>
            </a:r>
            <a:r>
              <a:rPr lang="en-US" altLang="ko-KR" sz="1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id </a:t>
            </a:r>
            <a:r>
              <a:rPr lang="ko-KR" altLang="en-US" sz="1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속성</a:t>
            </a:r>
            <a:endParaRPr lang="en-US" altLang="ko-KR" sz="14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여러 번 사용된 폼 요소를 구분하기 위해 사용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&lt;label&gt;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태그를 이용해 캡션을 붙일 수 있다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CSS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이용해 각 요소마다 다른 형태로 꾸밀 수 있다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  <a:endParaRPr lang="ko-KR" altLang="en-US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7057" y="4800643"/>
            <a:ext cx="3152775" cy="56197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7025" y="1021928"/>
            <a:ext cx="4022128" cy="1751670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07025" y="3036756"/>
            <a:ext cx="3814981" cy="2325862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12" name="제목 4">
            <a:extLst>
              <a:ext uri="{FF2B5EF4-FFF2-40B4-BE49-F238E27FC236}">
                <a16:creationId xmlns:a16="http://schemas.microsoft.com/office/drawing/2014/main" id="{B83F9D7B-7586-451A-ADCC-8079430CCF24}"/>
              </a:ext>
            </a:extLst>
          </p:cNvPr>
          <p:cNvSpPr txBox="1">
            <a:spLocks/>
          </p:cNvSpPr>
          <p:nvPr/>
        </p:nvSpPr>
        <p:spPr>
          <a:xfrm>
            <a:off x="533074" y="322686"/>
            <a:ext cx="5562926" cy="9188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폼 태그 </a:t>
            </a:r>
            <a:r>
              <a:rPr lang="en-US" altLang="ko-KR" sz="3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&lt;input&gt;</a:t>
            </a:r>
            <a:r>
              <a:rPr lang="ko-KR" altLang="en-US" sz="3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입력창</a:t>
            </a:r>
            <a:endParaRPr lang="ko-KR" altLang="en-US" sz="3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51822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49904" y="322686"/>
            <a:ext cx="7624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04-2</a:t>
            </a:r>
            <a:endParaRPr lang="ko-KR" altLang="en-US" sz="2000" b="1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/>
          <a:srcRect r="9704"/>
          <a:stretch/>
        </p:blipFill>
        <p:spPr>
          <a:xfrm>
            <a:off x="540847" y="1276568"/>
            <a:ext cx="5601771" cy="369810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2644" y="1276568"/>
            <a:ext cx="5119173" cy="3698104"/>
          </a:xfrm>
          <a:prstGeom prst="rect">
            <a:avLst/>
          </a:prstGeom>
        </p:spPr>
      </p:pic>
      <p:sp>
        <p:nvSpPr>
          <p:cNvPr id="8" name="제목 4">
            <a:extLst>
              <a:ext uri="{FF2B5EF4-FFF2-40B4-BE49-F238E27FC236}">
                <a16:creationId xmlns:a16="http://schemas.microsoft.com/office/drawing/2014/main" id="{180ACE45-C1FA-46B8-A213-44627307E73F}"/>
              </a:ext>
            </a:extLst>
          </p:cNvPr>
          <p:cNvSpPr txBox="1">
            <a:spLocks/>
          </p:cNvSpPr>
          <p:nvPr/>
        </p:nvSpPr>
        <p:spPr>
          <a:xfrm>
            <a:off x="533074" y="322686"/>
            <a:ext cx="5562926" cy="9188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폼 태그 </a:t>
            </a:r>
            <a:r>
              <a:rPr lang="en-US" altLang="ko-KR" sz="3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&lt;input&gt;type</a:t>
            </a:r>
            <a:endParaRPr lang="ko-KR" altLang="en-US" sz="3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030193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49904" y="322686"/>
            <a:ext cx="7624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04-2</a:t>
            </a:r>
            <a:endParaRPr lang="ko-KR" altLang="en-US" sz="2000" b="1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6895" y="1166070"/>
            <a:ext cx="3120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type = “hidden”</a:t>
            </a:r>
            <a:endParaRPr lang="ko-KR" altLang="en-US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13064" y="1652631"/>
            <a:ext cx="4462943" cy="705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화면 상의 폼에는 보이지 않는다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폼을 서버로 전송할 때 서버로 함께 전송되는 요소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064" y="2529187"/>
            <a:ext cx="4324350" cy="33337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860424" y="1166070"/>
            <a:ext cx="3120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type = “text”</a:t>
            </a:r>
            <a:endParaRPr lang="ko-KR" altLang="en-US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036593" y="1652631"/>
            <a:ext cx="4462943" cy="705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한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줄짜리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텍스트 입력 필드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주로 아이디나 이름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주소 등 텍스트 입력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49904" y="3649212"/>
            <a:ext cx="3120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type = “password”</a:t>
            </a:r>
            <a:endParaRPr lang="ko-KR" altLang="en-US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26073" y="4135773"/>
            <a:ext cx="4462943" cy="705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비밀번호 입력란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사용자가 입력하는 내용이 ‘ * ’나 ‘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•’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표시된다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1876" y="2508524"/>
            <a:ext cx="2981325" cy="32385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064" y="5055066"/>
            <a:ext cx="3248025" cy="3048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5860424" y="3458073"/>
            <a:ext cx="38875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텍스트 필드와 패스워드 필드의 속성</a:t>
            </a: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0424" y="4018544"/>
            <a:ext cx="5953125" cy="2276475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5860424" y="3753698"/>
            <a:ext cx="47985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1200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단</a:t>
            </a:r>
            <a:r>
              <a:rPr lang="en-US" altLang="ko-KR" sz="1200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200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패스워드 필드에는 </a:t>
            </a:r>
            <a:r>
              <a:rPr lang="en-US" altLang="ko-KR" sz="1200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value </a:t>
            </a:r>
            <a:r>
              <a:rPr lang="ko-KR" altLang="en-US" sz="1200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속성이 없음</a:t>
            </a:r>
            <a:r>
              <a:rPr lang="en-US" altLang="ko-KR" sz="1200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ko-KR" altLang="en-US" sz="1200" dirty="0">
              <a:solidFill>
                <a:srgbClr val="C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1" name="제목 4">
            <a:extLst>
              <a:ext uri="{FF2B5EF4-FFF2-40B4-BE49-F238E27FC236}">
                <a16:creationId xmlns:a16="http://schemas.microsoft.com/office/drawing/2014/main" id="{5BB832BC-8011-40D6-ACAE-FE9AC718AF78}"/>
              </a:ext>
            </a:extLst>
          </p:cNvPr>
          <p:cNvSpPr txBox="1">
            <a:spLocks/>
          </p:cNvSpPr>
          <p:nvPr/>
        </p:nvSpPr>
        <p:spPr>
          <a:xfrm>
            <a:off x="533074" y="322686"/>
            <a:ext cx="5562926" cy="9188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폼 태그 </a:t>
            </a:r>
            <a:r>
              <a:rPr lang="en-US" altLang="ko-KR" sz="3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&lt;input&gt;type</a:t>
            </a:r>
            <a:endParaRPr lang="ko-KR" altLang="en-US" sz="3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756206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49904" y="322686"/>
            <a:ext cx="7624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04-2</a:t>
            </a:r>
            <a:endParaRPr lang="ko-KR" altLang="en-US" sz="2000" b="1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6895" y="1166070"/>
            <a:ext cx="3120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type = “search”</a:t>
            </a:r>
            <a:endParaRPr lang="ko-KR" altLang="en-US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13064" y="1652631"/>
            <a:ext cx="4815281" cy="705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검색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필드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검색 창에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x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표시가 되어 검색어 삭제 쉬움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860424" y="1166070"/>
            <a:ext cx="3120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type = “</a:t>
            </a:r>
            <a:r>
              <a:rPr lang="en-US" altLang="ko-KR" b="1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url</a:t>
            </a:r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”</a:t>
            </a:r>
            <a:endParaRPr lang="ko-KR" altLang="en-US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036593" y="1652631"/>
            <a:ext cx="4462943" cy="705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웹 주소 필드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http://’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시작하는 사이트 주소 입력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49904" y="3649212"/>
            <a:ext cx="3120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type = “email”</a:t>
            </a:r>
            <a:endParaRPr lang="ko-KR" altLang="en-US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26073" y="4135773"/>
            <a:ext cx="4462943" cy="705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메일 주소 입력 필드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메일 주소 형식 자동 체크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107507" y="3649212"/>
            <a:ext cx="3120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type = “</a:t>
            </a:r>
            <a:r>
              <a:rPr lang="en-US" altLang="ko-KR" b="1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tel</a:t>
            </a:r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”</a:t>
            </a:r>
            <a:endParaRPr lang="ko-KR" altLang="en-US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283676" y="4135773"/>
            <a:ext cx="4462943" cy="705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전화번호 입력 필드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사용자 입력을 체크하지는 않음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709" y="2460899"/>
            <a:ext cx="3009900" cy="37147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0667" y="2484711"/>
            <a:ext cx="2971800" cy="32385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709" y="5077284"/>
            <a:ext cx="3133725" cy="323850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5803" y="5013275"/>
            <a:ext cx="3219450" cy="304800"/>
          </a:xfrm>
          <a:prstGeom prst="rect">
            <a:avLst/>
          </a:prstGeom>
        </p:spPr>
      </p:pic>
      <p:sp>
        <p:nvSpPr>
          <p:cNvPr id="18" name="제목 4">
            <a:extLst>
              <a:ext uri="{FF2B5EF4-FFF2-40B4-BE49-F238E27FC236}">
                <a16:creationId xmlns:a16="http://schemas.microsoft.com/office/drawing/2014/main" id="{6955A3A7-CA4C-406F-8C3B-B48BE6031165}"/>
              </a:ext>
            </a:extLst>
          </p:cNvPr>
          <p:cNvSpPr txBox="1">
            <a:spLocks/>
          </p:cNvSpPr>
          <p:nvPr/>
        </p:nvSpPr>
        <p:spPr>
          <a:xfrm>
            <a:off x="533074" y="322686"/>
            <a:ext cx="5562926" cy="9188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폼 태그 </a:t>
            </a:r>
            <a:r>
              <a:rPr lang="en-US" altLang="ko-KR" sz="3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&lt;input&gt;type</a:t>
            </a:r>
            <a:endParaRPr lang="ko-KR" altLang="en-US" sz="3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6253474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49904" y="322686"/>
            <a:ext cx="7624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04-2</a:t>
            </a:r>
            <a:endParaRPr lang="ko-KR" altLang="en-US" sz="2000" b="1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6895" y="1166070"/>
            <a:ext cx="3120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type = “number”</a:t>
            </a:r>
            <a:endParaRPr lang="ko-KR" altLang="en-US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98413" y="1528955"/>
            <a:ext cx="5394121" cy="38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숫자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입력 필드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브라우저에 따라 스핀 박스로 표시됨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98413" y="4253012"/>
            <a:ext cx="4462943" cy="38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숫자 입력 필드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슬라이드 막대를 이용해 숫자 입력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401" y="1947408"/>
            <a:ext cx="3114675" cy="333375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649904" y="3951107"/>
            <a:ext cx="3120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type = “range”</a:t>
            </a:r>
            <a:endParaRPr lang="ko-KR" altLang="en-US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rcRect r="8299"/>
          <a:stretch/>
        </p:blipFill>
        <p:spPr>
          <a:xfrm>
            <a:off x="649904" y="2299141"/>
            <a:ext cx="4635160" cy="110569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886" y="4622344"/>
            <a:ext cx="3048000" cy="31432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895" y="4874437"/>
            <a:ext cx="4624461" cy="1504239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5531055" y="2007128"/>
            <a:ext cx="6541286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ul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 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li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   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label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 dirty="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class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="reg"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 dirty="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for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="member"&gt;</a:t>
            </a:r>
            <a:r>
              <a:rPr lang="ko-KR" altLang="en-US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참여인원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small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ko-KR" altLang="en-US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최대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10</a:t>
            </a:r>
            <a:r>
              <a:rPr lang="ko-KR" altLang="en-US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명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small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&gt;&lt;/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label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   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input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 dirty="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type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="number"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 dirty="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id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="member"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 dirty="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value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="1"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 dirty="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min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="0"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 dirty="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max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="10"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 dirty="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step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="1"&gt;</a:t>
            </a:r>
            <a:endParaRPr lang="en-US" altLang="ko-KR" sz="12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&lt;/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li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&lt;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li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  &lt;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label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 dirty="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class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="reg"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 dirty="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for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="stuffs"&gt;</a:t>
            </a:r>
            <a:r>
              <a:rPr lang="ko-KR" altLang="en-US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지원물품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small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(1</a:t>
            </a:r>
            <a:r>
              <a:rPr lang="ko-KR" altLang="en-US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인당 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5</a:t>
            </a:r>
            <a:r>
              <a:rPr lang="ko-KR" altLang="en-US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개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small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&gt;&lt;/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label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  &lt;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input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 dirty="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type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="number"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 dirty="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id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="stuffs"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 dirty="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value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="1"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 dirty="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min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="0"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 dirty="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max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="50"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 dirty="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step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="5"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 dirty="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size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="5"&gt;</a:t>
            </a:r>
            <a:endParaRPr lang="en-US" altLang="ko-KR" sz="12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&lt;/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li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&lt;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li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  &lt;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label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 dirty="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class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="reg"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 dirty="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for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</a:t>
            </a:r>
            <a:r>
              <a:rPr lang="en-US" altLang="ko-KR" sz="1200" dirty="0" err="1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satis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"&gt;</a:t>
            </a:r>
            <a:r>
              <a:rPr lang="ko-KR" altLang="en-US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희망 단계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small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ko-KR" altLang="en-US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하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,</a:t>
            </a:r>
            <a:r>
              <a:rPr lang="ko-KR" altLang="en-US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중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,</a:t>
            </a:r>
            <a:r>
              <a:rPr lang="ko-KR" altLang="en-US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상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small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&gt;&lt;/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label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  &lt;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input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 dirty="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type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="range"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 dirty="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id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</a:t>
            </a:r>
            <a:r>
              <a:rPr lang="en-US" altLang="ko-KR" sz="1200" dirty="0" err="1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satis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 dirty="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value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="1"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 dirty="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min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="1"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 dirty="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max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="3"&gt;</a:t>
            </a:r>
            <a:endParaRPr lang="en-US" altLang="ko-KR" sz="12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&lt;/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li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         </a:t>
            </a:r>
          </a:p>
          <a:p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ul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ko-KR" altLang="en-US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84959" y="4622344"/>
            <a:ext cx="3448050" cy="1514475"/>
          </a:xfrm>
          <a:prstGeom prst="rect">
            <a:avLst/>
          </a:prstGeom>
        </p:spPr>
      </p:pic>
      <p:cxnSp>
        <p:nvCxnSpPr>
          <p:cNvPr id="24" name="직선 연결선 23"/>
          <p:cNvCxnSpPr/>
          <p:nvPr/>
        </p:nvCxnSpPr>
        <p:spPr>
          <a:xfrm>
            <a:off x="5452844" y="1451295"/>
            <a:ext cx="0" cy="4927381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제목 4">
            <a:extLst>
              <a:ext uri="{FF2B5EF4-FFF2-40B4-BE49-F238E27FC236}">
                <a16:creationId xmlns:a16="http://schemas.microsoft.com/office/drawing/2014/main" id="{C167F994-BBEB-4F3C-84FB-2872D17426B6}"/>
              </a:ext>
            </a:extLst>
          </p:cNvPr>
          <p:cNvSpPr txBox="1">
            <a:spLocks/>
          </p:cNvSpPr>
          <p:nvPr/>
        </p:nvSpPr>
        <p:spPr>
          <a:xfrm>
            <a:off x="533074" y="322686"/>
            <a:ext cx="5562926" cy="9188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폼 태그 </a:t>
            </a:r>
            <a:r>
              <a:rPr lang="en-US" altLang="ko-KR" sz="3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&lt;input&gt;type</a:t>
            </a:r>
            <a:endParaRPr lang="ko-KR" altLang="en-US" sz="3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6164323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49904" y="322686"/>
            <a:ext cx="7624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04-2</a:t>
            </a:r>
            <a:endParaRPr lang="ko-KR" altLang="en-US" sz="2000" b="1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6895" y="1166070"/>
            <a:ext cx="3120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type = “radio”</a:t>
            </a:r>
            <a:endParaRPr lang="ko-KR" altLang="en-US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98413" y="1528955"/>
            <a:ext cx="5394121" cy="38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여러 항목 중 하나만 선택할 때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98413" y="2711923"/>
            <a:ext cx="4462943" cy="38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여러 항목 중 둘 이상을 선택할 때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49904" y="2410018"/>
            <a:ext cx="3120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type = “checkbox”</a:t>
            </a:r>
            <a:endParaRPr lang="ko-KR" altLang="en-US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5452844" y="1451295"/>
            <a:ext cx="0" cy="4927381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886" y="1929138"/>
            <a:ext cx="3209925" cy="31432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886" y="3077789"/>
            <a:ext cx="3333750" cy="30480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575" y="3477175"/>
            <a:ext cx="5629275" cy="1943100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6141043" y="1413359"/>
            <a:ext cx="6096000" cy="360098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form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&lt;</a:t>
            </a:r>
            <a:r>
              <a:rPr lang="en-US" altLang="ko-KR" sz="1200" dirty="0" err="1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fieldset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  &lt;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legend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ko-KR" altLang="en-US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신청 과목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legend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  &lt;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p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ko-KR" altLang="en-US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이 달에 신청할 과목을 선택하세요 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(1</a:t>
            </a:r>
            <a:r>
              <a:rPr lang="ko-KR" altLang="en-US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과목만 가능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p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ko-KR" altLang="en-US" sz="12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  &lt;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label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&gt;&lt;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input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 dirty="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type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="radio"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 dirty="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name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="subject"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 dirty="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value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="speaking"&gt;</a:t>
            </a:r>
            <a:r>
              <a:rPr lang="ko-KR" altLang="en-US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회화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label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  &lt;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label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&gt;&lt;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input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 dirty="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type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="radio"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 dirty="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name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="subject"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 dirty="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value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="grammar"&gt;</a:t>
            </a:r>
            <a:r>
              <a:rPr lang="ko-KR" altLang="en-US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문법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label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  &lt;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label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&gt;&lt;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input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 dirty="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type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="radio"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 dirty="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name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="subject"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 dirty="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value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="writing"&gt;</a:t>
            </a:r>
            <a:r>
              <a:rPr lang="ko-KR" altLang="en-US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작문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label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     </a:t>
            </a:r>
          </a:p>
          <a:p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&lt;/</a:t>
            </a:r>
            <a:r>
              <a:rPr lang="en-US" altLang="ko-KR" sz="1200" dirty="0" err="1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fieldset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&lt;</a:t>
            </a:r>
            <a:r>
              <a:rPr lang="en-US" altLang="ko-KR" sz="1200" dirty="0" err="1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fieldset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  &lt;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legend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ko-KR" alt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메일링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legend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  &lt;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p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ko-KR" altLang="en-US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메일로 받고 싶은 뉴스 주제를 선택해 주세요 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ko-KR" altLang="en-US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복수 선택 가능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p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ko-KR" altLang="en-US" sz="12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  &lt;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label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&gt;&lt;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input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 dirty="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type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="checkbox"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 dirty="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name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="mailing1"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 dirty="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value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="news"&gt;</a:t>
            </a:r>
            <a:r>
              <a:rPr lang="ko-KR" altLang="en-US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해외 단신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label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  &lt;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label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&gt;&lt;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input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 dirty="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type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="checkbox"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 dirty="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name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="mailing2"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 dirty="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value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="dialog"&gt;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5</a:t>
            </a:r>
            <a:r>
              <a:rPr lang="ko-KR" altLang="en-US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분 회화    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label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  &lt;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label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&gt;&lt;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input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 dirty="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type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="checkbox"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 dirty="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name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="mailing3"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 dirty="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value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="pops"&gt;</a:t>
            </a:r>
            <a:r>
              <a:rPr lang="ko-KR" alt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모닝팝스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label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&lt;/</a:t>
            </a:r>
            <a:r>
              <a:rPr lang="en-US" altLang="ko-KR" sz="1200" dirty="0" err="1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fieldset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form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ko-KR" altLang="en-US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40140" y="4544884"/>
            <a:ext cx="3466216" cy="1441011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698413" y="5811642"/>
            <a:ext cx="4462943" cy="38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색상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표에서 색상 선택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49904" y="5509737"/>
            <a:ext cx="3120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type = “color”</a:t>
            </a:r>
            <a:endParaRPr lang="ko-KR" altLang="en-US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0011" y="6288426"/>
            <a:ext cx="4057650" cy="323850"/>
          </a:xfrm>
          <a:prstGeom prst="rect">
            <a:avLst/>
          </a:prstGeom>
        </p:spPr>
      </p:pic>
      <p:sp>
        <p:nvSpPr>
          <p:cNvPr id="19" name="제목 4">
            <a:extLst>
              <a:ext uri="{FF2B5EF4-FFF2-40B4-BE49-F238E27FC236}">
                <a16:creationId xmlns:a16="http://schemas.microsoft.com/office/drawing/2014/main" id="{815293FA-042A-420C-8459-B86C6F9EB321}"/>
              </a:ext>
            </a:extLst>
          </p:cNvPr>
          <p:cNvSpPr txBox="1">
            <a:spLocks/>
          </p:cNvSpPr>
          <p:nvPr/>
        </p:nvSpPr>
        <p:spPr>
          <a:xfrm>
            <a:off x="533074" y="322686"/>
            <a:ext cx="5562926" cy="9188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폼 태그 </a:t>
            </a:r>
            <a:r>
              <a:rPr lang="en-US" altLang="ko-KR" sz="3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&lt;input&gt;type</a:t>
            </a:r>
            <a:endParaRPr lang="ko-KR" altLang="en-US" sz="3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00141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49904" y="322686"/>
            <a:ext cx="7624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04-2</a:t>
            </a:r>
            <a:endParaRPr lang="ko-KR" altLang="en-US" sz="2000" b="1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6895" y="1166070"/>
            <a:ext cx="4994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type = “date”, type=“month”, type=“week”</a:t>
            </a:r>
            <a:endParaRPr lang="ko-KR" altLang="en-US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49904" y="1503202"/>
            <a:ext cx="2771259" cy="38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달력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이용해 날짜 입력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5603846" y="1043934"/>
            <a:ext cx="0" cy="5365255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200" y="1920826"/>
            <a:ext cx="4857750" cy="31432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895" y="2288264"/>
            <a:ext cx="3028950" cy="132397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29" y="2711034"/>
            <a:ext cx="1135135" cy="181622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3169" y="2969984"/>
            <a:ext cx="969715" cy="190764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497485" y="3741198"/>
            <a:ext cx="401427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label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&gt;&lt;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input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 dirty="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type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="date"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 dirty="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id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="start"&gt;&lt;/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label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label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&gt;&lt;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input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 dirty="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type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="date"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 dirty="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id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="end"&gt;&lt;/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label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ko-KR" altLang="en-US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6895" y="4398703"/>
            <a:ext cx="4379971" cy="1572612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5987946" y="1166070"/>
            <a:ext cx="4994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type = “time”, type=“datetime-local”</a:t>
            </a:r>
            <a:endParaRPr lang="ko-KR" altLang="en-US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077058" y="1503202"/>
            <a:ext cx="1564790" cy="38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시간 입력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87946" y="2011851"/>
            <a:ext cx="5543054" cy="326062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87946" y="2801845"/>
            <a:ext cx="5378260" cy="1758836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5987946" y="2584879"/>
            <a:ext cx="12105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사용하는 속성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5187037" y="4769510"/>
            <a:ext cx="736289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label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ko-KR" altLang="en-US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시작 시간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input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 dirty="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type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="time"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 dirty="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value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="09:00"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 dirty="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id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="start"&gt;&lt;/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label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,</a:t>
            </a:r>
          </a:p>
          <a:p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label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ko-KR" altLang="en-US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종료 시간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input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 dirty="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type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="time"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 dirty="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value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="18:00"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 dirty="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id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="end"&gt;&lt;/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label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label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ko-KR" altLang="en-US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시작 시간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input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 dirty="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type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="datetime-local"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 dirty="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value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="2016-03-02T09:00"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 dirty="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id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="start"&gt;&lt;/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label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,</a:t>
            </a:r>
          </a:p>
          <a:p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label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ko-KR" altLang="en-US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종료 시간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input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 dirty="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type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="datetime-local"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 dirty="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value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="2016-03-02T18:00"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 dirty="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id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="end"&gt;&lt;/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label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ko-KR" altLang="en-US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92534" y="5693658"/>
            <a:ext cx="5381625" cy="685800"/>
          </a:xfrm>
          <a:prstGeom prst="rect">
            <a:avLst/>
          </a:prstGeom>
        </p:spPr>
      </p:pic>
      <p:sp>
        <p:nvSpPr>
          <p:cNvPr id="29" name="제목 4">
            <a:extLst>
              <a:ext uri="{FF2B5EF4-FFF2-40B4-BE49-F238E27FC236}">
                <a16:creationId xmlns:a16="http://schemas.microsoft.com/office/drawing/2014/main" id="{2D0D964A-48E2-4FF2-8C72-C3045A663E62}"/>
              </a:ext>
            </a:extLst>
          </p:cNvPr>
          <p:cNvSpPr txBox="1">
            <a:spLocks/>
          </p:cNvSpPr>
          <p:nvPr/>
        </p:nvSpPr>
        <p:spPr>
          <a:xfrm>
            <a:off x="533074" y="322686"/>
            <a:ext cx="5562926" cy="9188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폼 태그 </a:t>
            </a:r>
            <a:r>
              <a:rPr lang="en-US" altLang="ko-KR" sz="3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&lt;input&gt;type</a:t>
            </a:r>
            <a:endParaRPr lang="ko-KR" altLang="en-US" sz="3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1736113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49904" y="322686"/>
            <a:ext cx="7624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04-2</a:t>
            </a:r>
            <a:endParaRPr lang="ko-KR" altLang="en-US" sz="2000" b="1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6895" y="1166070"/>
            <a:ext cx="4994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type = “submit”, type=“reset”</a:t>
            </a:r>
            <a:endParaRPr lang="ko-KR" altLang="en-US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49904" y="1503202"/>
            <a:ext cx="471905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폼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전송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리셋 버튼 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전송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(submit)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버튼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사용자 입력 내용을 서버로 전송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리셋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(reset)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버튼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사용자 입력 내용 전부 삭제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value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속성을 이용해 버튼 표시 내용 지정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5603846" y="1043934"/>
            <a:ext cx="0" cy="5365255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5987946" y="1166070"/>
            <a:ext cx="4994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type = “image”</a:t>
            </a:r>
            <a:endParaRPr lang="ko-KR" altLang="en-US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077058" y="1503202"/>
            <a:ext cx="3847118" cy="38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submit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버튼 대신 이미지 삽입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740" y="3034829"/>
            <a:ext cx="4924425" cy="381000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554147" y="3691650"/>
            <a:ext cx="394235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form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 dirty="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action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</a:t>
            </a:r>
            <a:r>
              <a:rPr lang="en-US" altLang="ko-KR" sz="1200" dirty="0" err="1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register.php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 dirty="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method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="post"&gt;</a:t>
            </a:r>
            <a:endParaRPr lang="en-US" altLang="ko-KR" sz="12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&lt;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label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메일 주소 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input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 dirty="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type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="text"&gt;&lt;/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label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&lt;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input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 dirty="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type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="submit"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 dirty="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value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</a:t>
            </a:r>
            <a:r>
              <a:rPr lang="ko-KR" altLang="en-US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제출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"&gt;</a:t>
            </a:r>
            <a:endParaRPr lang="ko-KR" altLang="en-US" sz="12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&lt;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input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 dirty="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type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="reset"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 dirty="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value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</a:t>
            </a:r>
            <a:r>
              <a:rPr lang="ko-KR" altLang="en-US" sz="1200" dirty="0" err="1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다시입력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"&gt;</a:t>
            </a:r>
            <a:endParaRPr lang="ko-KR" altLang="en-US" sz="12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form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ko-KR" altLang="en-US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904" y="4983134"/>
            <a:ext cx="2543175" cy="84772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7058" y="2031651"/>
            <a:ext cx="4762500" cy="26670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2534" y="4050089"/>
            <a:ext cx="3099884" cy="298784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5987946" y="2748116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form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&lt;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label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ko-KR" altLang="en-US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아이디 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input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 dirty="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type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="text"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 dirty="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size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="15"&gt;&lt;/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label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&lt;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label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ko-KR" altLang="en-US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비밀번호 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input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 dirty="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type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="password"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 dirty="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size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="15"&gt;&lt;/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label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&lt;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input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 dirty="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type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="image"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 dirty="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id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="butt"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 dirty="0" err="1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src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="images/login.jpg"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</a:t>
            </a:r>
            <a:r>
              <a:rPr lang="en-US" altLang="ko-KR" sz="1200" dirty="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alt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="login"&gt;</a:t>
            </a:r>
            <a:endParaRPr lang="en-US" altLang="ko-KR" sz="12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form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ko-KR" altLang="en-US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제목 4">
            <a:extLst>
              <a:ext uri="{FF2B5EF4-FFF2-40B4-BE49-F238E27FC236}">
                <a16:creationId xmlns:a16="http://schemas.microsoft.com/office/drawing/2014/main" id="{48B67F66-8742-454B-8D5B-9E0B93B3329A}"/>
              </a:ext>
            </a:extLst>
          </p:cNvPr>
          <p:cNvSpPr txBox="1">
            <a:spLocks/>
          </p:cNvSpPr>
          <p:nvPr/>
        </p:nvSpPr>
        <p:spPr>
          <a:xfrm>
            <a:off x="533074" y="322686"/>
            <a:ext cx="5562926" cy="9188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폼 태그 </a:t>
            </a:r>
            <a:r>
              <a:rPr lang="en-US" altLang="ko-KR" sz="3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&lt;input&gt;type</a:t>
            </a:r>
            <a:endParaRPr lang="ko-KR" altLang="en-US" sz="3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081436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649904" y="322686"/>
            <a:ext cx="10127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01-3</a:t>
            </a:r>
            <a:endParaRPr lang="ko-KR" altLang="en-US" sz="2000" b="1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4" name="제목 4"/>
          <p:cNvSpPr txBox="1">
            <a:spLocks/>
          </p:cNvSpPr>
          <p:nvPr/>
        </p:nvSpPr>
        <p:spPr>
          <a:xfrm>
            <a:off x="533074" y="261578"/>
            <a:ext cx="3845979" cy="6675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HTML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기본 구성 요소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4CA1125-65DD-4DE7-AA3B-5791F0DF0A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074" y="1223336"/>
            <a:ext cx="6266737" cy="220566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E5CB9A3-1CB1-4E22-B71C-4234B685F5F2}"/>
              </a:ext>
            </a:extLst>
          </p:cNvPr>
          <p:cNvSpPr txBox="1"/>
          <p:nvPr/>
        </p:nvSpPr>
        <p:spPr>
          <a:xfrm>
            <a:off x="533074" y="3980769"/>
            <a:ext cx="1165892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3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태그 </a:t>
            </a:r>
            <a:r>
              <a:rPr lang="en-US" altLang="ko-KR" sz="3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html</a:t>
            </a:r>
            <a:r>
              <a:rPr lang="ko-KR" altLang="en-US" sz="3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태그가 어떠한 형식인지를 알리기 위한 양식</a:t>
            </a:r>
            <a:endParaRPr lang="en-US" altLang="ko-KR" sz="3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3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속성 </a:t>
            </a:r>
            <a:r>
              <a:rPr lang="en-US" altLang="ko-KR" sz="3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html</a:t>
            </a:r>
            <a:r>
              <a:rPr lang="ko-KR" altLang="en-US" sz="3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태그가 내포하고있는 특정한 성질</a:t>
            </a:r>
            <a:endParaRPr lang="en-US" altLang="ko-KR" sz="3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3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Id : </a:t>
            </a:r>
            <a:r>
              <a:rPr lang="ko-KR" altLang="en-US" sz="3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스타일을 지정할 때 해당 태그 한가지만 지정해서 쓰는 이름</a:t>
            </a:r>
            <a:endParaRPr lang="en-US" altLang="ko-KR" sz="3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3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클래스 </a:t>
            </a:r>
            <a:r>
              <a:rPr lang="en-US" altLang="ko-KR" sz="3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3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그룹으로 묶어서 스타일을 지정할 때 스는 이름</a:t>
            </a:r>
            <a:endParaRPr lang="en-US" altLang="ko-KR" sz="3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3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내용 </a:t>
            </a:r>
            <a:r>
              <a:rPr lang="en-US" altLang="ko-KR" sz="3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html</a:t>
            </a:r>
            <a:r>
              <a:rPr lang="ko-KR" altLang="en-US" sz="3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태그가 표시하고자 하는 정보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3B79E4-CCB6-4380-8135-8FB27A03CB71}"/>
              </a:ext>
            </a:extLst>
          </p:cNvPr>
          <p:cNvSpPr txBox="1"/>
          <p:nvPr/>
        </p:nvSpPr>
        <p:spPr>
          <a:xfrm>
            <a:off x="7165571" y="722796"/>
            <a:ext cx="482138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ID</a:t>
            </a: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표기방식 </a:t>
            </a:r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 #</a:t>
            </a: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이름</a:t>
            </a:r>
            <a:endParaRPr lang="en-US" altLang="ko-KR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Ex) &lt;p #title&gt; - </a:t>
            </a: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해당 </a:t>
            </a:r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</a:t>
            </a: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태그에 유일하게 부여된 </a:t>
            </a:r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id</a:t>
            </a:r>
          </a:p>
          <a:p>
            <a:endParaRPr lang="en-US" altLang="ko-KR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Class </a:t>
            </a: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표기방식 </a:t>
            </a:r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 .</a:t>
            </a: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이름</a:t>
            </a:r>
            <a:endParaRPr lang="en-US" altLang="ko-KR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Ex) &lt;p .</a:t>
            </a:r>
            <a:r>
              <a:rPr lang="en-US" altLang="ko-KR" sz="2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parag</a:t>
            </a:r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&gt; - </a:t>
            </a: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해당 </a:t>
            </a:r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</a:t>
            </a: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태그에서 </a:t>
            </a:r>
            <a:r>
              <a:rPr lang="en-US" altLang="ko-KR" sz="2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parag</a:t>
            </a:r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클래스 묶음을 만들어 정의</a:t>
            </a:r>
          </a:p>
        </p:txBody>
      </p:sp>
    </p:spTree>
    <p:extLst>
      <p:ext uri="{BB962C8B-B14F-4D97-AF65-F5344CB8AC3E}">
        <p14:creationId xmlns:p14="http://schemas.microsoft.com/office/powerpoint/2010/main" val="11241039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49904" y="322686"/>
            <a:ext cx="7624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04-3</a:t>
            </a:r>
            <a:endParaRPr lang="ko-KR" altLang="en-US" sz="2000" b="1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52337" y="1163848"/>
            <a:ext cx="5243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autofocus</a:t>
            </a:r>
            <a:endParaRPr lang="ko-KR" altLang="en-US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1394" y="1551005"/>
            <a:ext cx="5016617" cy="38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페이지를 </a:t>
            </a:r>
            <a:r>
              <a:rPr lang="ko-KR" altLang="en-US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불러오자마자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원하는 폼 요소에 마우스 커서 표시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5603846" y="1043934"/>
            <a:ext cx="0" cy="5365255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47893" y="2242947"/>
            <a:ext cx="4994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placeholder</a:t>
            </a:r>
            <a:endParaRPr lang="ko-KR" altLang="en-US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37005" y="2580079"/>
            <a:ext cx="4762500" cy="38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입력란에 표시하는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힌트로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필드를 클릭하면 사라짐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431462" y="3370754"/>
            <a:ext cx="35925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label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 dirty="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class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="reg"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 dirty="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for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</a:t>
            </a:r>
            <a:r>
              <a:rPr lang="en-US" altLang="ko-KR" sz="1200" dirty="0" err="1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uname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"&gt;</a:t>
            </a:r>
            <a:r>
              <a:rPr lang="ko-KR" altLang="en-US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이름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label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input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 dirty="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type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="text"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 dirty="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id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</a:t>
            </a:r>
            <a:r>
              <a:rPr lang="en-US" altLang="ko-KR" sz="1200" dirty="0" err="1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uname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 dirty="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autofocus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ko-KR" altLang="en-US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437005" y="3930517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label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 dirty="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class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="reg"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 dirty="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for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</a:t>
            </a:r>
            <a:r>
              <a:rPr lang="en-US" altLang="ko-KR" sz="1200" dirty="0" err="1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uid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"&gt;</a:t>
            </a:r>
            <a:r>
              <a:rPr lang="ko-KR" altLang="en-US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학번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label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input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 dirty="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type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="text"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 dirty="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id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</a:t>
            </a:r>
            <a:r>
              <a:rPr lang="en-US" altLang="ko-KR" sz="1200" dirty="0" err="1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uid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 dirty="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placeholder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</a:t>
            </a:r>
            <a:r>
              <a:rPr lang="ko-KR" altLang="en-US" sz="1200" dirty="0" err="1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하이픈없이</a:t>
            </a:r>
            <a:r>
              <a:rPr lang="ko-KR" altLang="en-US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입력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”&gt;</a:t>
            </a:r>
            <a:endParaRPr lang="ko-KR" altLang="en-US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394" y="4767359"/>
            <a:ext cx="2567697" cy="1114801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6008188" y="1163848"/>
            <a:ext cx="5243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readonly</a:t>
            </a:r>
            <a:endParaRPr lang="ko-KR" altLang="en-US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107245" y="1551005"/>
            <a:ext cx="5016617" cy="1030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내용을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보기만 하고 입력하지 못하게 함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속성 값 없이 </a:t>
            </a:r>
            <a:r>
              <a:rPr lang="en-US" altLang="ko-KR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readonly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라고만 쓰면 됨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b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en-US" altLang="ko-KR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readonly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=“</a:t>
            </a:r>
            <a:r>
              <a:rPr lang="en-US" altLang="ko-KR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readonly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”, </a:t>
            </a:r>
            <a:r>
              <a:rPr lang="en-US" altLang="ko-KR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readonly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=“true”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표시하기도 함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6142860" y="2930031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label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 dirty="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class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="reg"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 dirty="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for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="subj"&gt;</a:t>
            </a:r>
            <a:r>
              <a:rPr lang="ko-KR" altLang="en-US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영어회화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ko-KR" altLang="en-US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초급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label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input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 dirty="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type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="text"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 dirty="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id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="subj"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 dirty="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value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</a:t>
            </a:r>
            <a:r>
              <a:rPr lang="ko-KR" altLang="en-US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오전 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9:00~11:00"</a:t>
            </a:r>
            <a:r>
              <a:rPr lang="ko-KR" altLang="en-US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 dirty="0" err="1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readonly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ko-KR" altLang="en-US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3006" y="3659840"/>
            <a:ext cx="3449894" cy="1084252"/>
          </a:xfrm>
          <a:prstGeom prst="rect">
            <a:avLst/>
          </a:prstGeom>
        </p:spPr>
      </p:pic>
      <p:sp>
        <p:nvSpPr>
          <p:cNvPr id="18" name="제목 4">
            <a:extLst>
              <a:ext uri="{FF2B5EF4-FFF2-40B4-BE49-F238E27FC236}">
                <a16:creationId xmlns:a16="http://schemas.microsoft.com/office/drawing/2014/main" id="{7312029A-F444-4419-AEA9-3BF4FD907F2A}"/>
              </a:ext>
            </a:extLst>
          </p:cNvPr>
          <p:cNvSpPr txBox="1">
            <a:spLocks/>
          </p:cNvSpPr>
          <p:nvPr/>
        </p:nvSpPr>
        <p:spPr>
          <a:xfrm>
            <a:off x="533074" y="322686"/>
            <a:ext cx="5562926" cy="9188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폼 태그 </a:t>
            </a:r>
            <a:r>
              <a:rPr lang="en-US" altLang="ko-KR" sz="3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&lt;input&gt; </a:t>
            </a:r>
            <a:r>
              <a:rPr lang="ko-KR" altLang="en-US" sz="3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속성값</a:t>
            </a:r>
          </a:p>
        </p:txBody>
      </p:sp>
    </p:spTree>
    <p:extLst>
      <p:ext uri="{BB962C8B-B14F-4D97-AF65-F5344CB8AC3E}">
        <p14:creationId xmlns:p14="http://schemas.microsoft.com/office/powerpoint/2010/main" val="381647759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49904" y="322686"/>
            <a:ext cx="7624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04-3</a:t>
            </a:r>
            <a:endParaRPr lang="ko-KR" altLang="en-US" sz="2000" b="1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52337" y="1163848"/>
            <a:ext cx="5243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required</a:t>
            </a:r>
            <a:endParaRPr lang="ko-KR" altLang="en-US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1394" y="1551005"/>
            <a:ext cx="5016617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필수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필드 체크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속성 값 없이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required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라고만 입력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/>
            </a:r>
            <a:b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(required=“required”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라고 해도 됨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필수 필드는 브라우저에서 직접 체크하는 것이므로 오류 메시지 내용은 브라우저들마다 다르게 나타남 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5603846" y="1043934"/>
            <a:ext cx="0" cy="5365255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539692" y="3600785"/>
            <a:ext cx="459437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label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 dirty="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class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="reg"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 dirty="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for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</a:t>
            </a:r>
            <a:r>
              <a:rPr lang="en-US" altLang="ko-KR" sz="1200" dirty="0" err="1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uname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"&gt;</a:t>
            </a:r>
            <a:r>
              <a:rPr lang="ko-KR" altLang="en-US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이름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label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input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 dirty="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type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="text"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 dirty="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id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</a:t>
            </a:r>
            <a:r>
              <a:rPr lang="en-US" altLang="ko-KR" sz="1200" dirty="0" err="1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uname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 dirty="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autofocus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 dirty="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required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ko-KR" altLang="en-US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7795" y="1269840"/>
            <a:ext cx="5604710" cy="4174615"/>
          </a:xfrm>
          <a:prstGeom prst="rect">
            <a:avLst/>
          </a:prstGeom>
        </p:spPr>
      </p:pic>
      <p:sp>
        <p:nvSpPr>
          <p:cNvPr id="11" name="제목 4">
            <a:extLst>
              <a:ext uri="{FF2B5EF4-FFF2-40B4-BE49-F238E27FC236}">
                <a16:creationId xmlns:a16="http://schemas.microsoft.com/office/drawing/2014/main" id="{E46D8EFC-0ABD-45A5-9500-0A6D382BBDD5}"/>
              </a:ext>
            </a:extLst>
          </p:cNvPr>
          <p:cNvSpPr txBox="1">
            <a:spLocks/>
          </p:cNvSpPr>
          <p:nvPr/>
        </p:nvSpPr>
        <p:spPr>
          <a:xfrm>
            <a:off x="352337" y="244963"/>
            <a:ext cx="5562926" cy="9188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폼 태그 </a:t>
            </a:r>
            <a:r>
              <a:rPr lang="en-US" altLang="ko-KR" sz="3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&lt;input&gt; </a:t>
            </a:r>
            <a:r>
              <a:rPr lang="ko-KR" altLang="en-US" sz="3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속성값</a:t>
            </a:r>
          </a:p>
        </p:txBody>
      </p:sp>
    </p:spTree>
    <p:extLst>
      <p:ext uri="{BB962C8B-B14F-4D97-AF65-F5344CB8AC3E}">
        <p14:creationId xmlns:p14="http://schemas.microsoft.com/office/powerpoint/2010/main" val="223441086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49904" y="322686"/>
            <a:ext cx="7624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04-3</a:t>
            </a:r>
            <a:endParaRPr lang="ko-KR" altLang="en-US" sz="2000" b="1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52337" y="1163848"/>
            <a:ext cx="5243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min, max, step</a:t>
            </a:r>
            <a:endParaRPr lang="ko-KR" altLang="en-US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1394" y="1551005"/>
            <a:ext cx="501661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min, max :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해당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필드의 최솟값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최댓값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step :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허용된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범위 내의 숫자 간격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type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date, datetime, datetime-local, month, week, time, range, number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 경우에만 사용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5603846" y="1043934"/>
            <a:ext cx="0" cy="5365255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008188" y="1163848"/>
            <a:ext cx="5243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size, </a:t>
            </a:r>
            <a:r>
              <a:rPr lang="en-US" altLang="ko-KR" b="1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minlength</a:t>
            </a:r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en-US" altLang="ko-KR" b="1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maxlength</a:t>
            </a:r>
            <a:endParaRPr lang="ko-KR" altLang="en-US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107245" y="1551005"/>
            <a:ext cx="5016617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size :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텍스트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관련 필드에서 화면에 몇 글자까지 보이게 할지 결정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maxlength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: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입력 가능한 최대 글자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minlegth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: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입력해야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 최소 글자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  <a:b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크롬과 안드로이드 브라우저에서만 지원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649904" y="3160863"/>
            <a:ext cx="418215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label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 dirty="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class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="reg"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 dirty="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for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="group"&gt;</a:t>
            </a:r>
            <a:r>
              <a:rPr lang="ko-KR" altLang="en-US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단체주문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label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input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 dirty="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type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="number"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 dirty="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id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="group"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 dirty="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value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="10"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 dirty="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min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="10"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 dirty="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max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="100"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 dirty="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step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="10"&gt;</a:t>
            </a:r>
            <a:endParaRPr lang="ko-KR" altLang="en-US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092534" y="3403395"/>
            <a:ext cx="542555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label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 dirty="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class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="reg"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 dirty="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for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</a:t>
            </a:r>
            <a:r>
              <a:rPr lang="en-US" altLang="ko-KR" sz="1200" dirty="0" err="1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uid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"&gt;</a:t>
            </a:r>
            <a:r>
              <a:rPr lang="ko-KR" altLang="en-US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학번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label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input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 dirty="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type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="text"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 dirty="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id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</a:t>
            </a:r>
            <a:r>
              <a:rPr lang="en-US" altLang="ko-KR" sz="1200" dirty="0" err="1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uid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 dirty="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placeholder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</a:t>
            </a:r>
            <a:r>
              <a:rPr lang="ko-KR" altLang="en-US" sz="1200" dirty="0" err="1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하이픈없이</a:t>
            </a:r>
            <a:r>
              <a:rPr lang="ko-KR" altLang="en-US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입력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lang="ko-KR" altLang="en-US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 dirty="0" err="1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maxlength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="8"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 dirty="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required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ko-KR" altLang="en-US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3" name="제목 4">
            <a:extLst>
              <a:ext uri="{FF2B5EF4-FFF2-40B4-BE49-F238E27FC236}">
                <a16:creationId xmlns:a16="http://schemas.microsoft.com/office/drawing/2014/main" id="{6E20C419-21AC-4307-B24E-2273E1BC08C2}"/>
              </a:ext>
            </a:extLst>
          </p:cNvPr>
          <p:cNvSpPr txBox="1">
            <a:spLocks/>
          </p:cNvSpPr>
          <p:nvPr/>
        </p:nvSpPr>
        <p:spPr>
          <a:xfrm>
            <a:off x="352337" y="244963"/>
            <a:ext cx="5562926" cy="9188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폼 태그 </a:t>
            </a:r>
            <a:r>
              <a:rPr lang="en-US" altLang="ko-KR" sz="3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&lt;input&gt; </a:t>
            </a:r>
            <a:r>
              <a:rPr lang="ko-KR" altLang="en-US" sz="3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속성값</a:t>
            </a:r>
          </a:p>
        </p:txBody>
      </p:sp>
    </p:spTree>
    <p:extLst>
      <p:ext uri="{BB962C8B-B14F-4D97-AF65-F5344CB8AC3E}">
        <p14:creationId xmlns:p14="http://schemas.microsoft.com/office/powerpoint/2010/main" val="223168367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7657" y="99470"/>
            <a:ext cx="10515600" cy="1325563"/>
          </a:xfrm>
        </p:spPr>
        <p:txBody>
          <a:bodyPr/>
          <a:lstStyle/>
          <a:p>
            <a:r>
              <a:rPr lang="ko-KR" altLang="en-US" dirty="0"/>
              <a:t>여러 데이터 나열해 보여주기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52337" y="1163848"/>
            <a:ext cx="5243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&lt;select&gt;, &lt;</a:t>
            </a:r>
            <a:r>
              <a:rPr lang="en-US" altLang="ko-KR" b="1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optgroup</a:t>
            </a:r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&gt;, &lt;option&gt;</a:t>
            </a:r>
            <a:endParaRPr lang="ko-KR" altLang="en-US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1394" y="1551005"/>
            <a:ext cx="5016617" cy="705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여러 옵션 중에서 선택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–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드롭다운 목록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공간을 최소한으로 사용하면서 여러 옵션 표시 가능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5603846" y="1043934"/>
            <a:ext cx="0" cy="5365255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904" y="2444922"/>
            <a:ext cx="4171950" cy="1285875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573248" y="4044259"/>
            <a:ext cx="482087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select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 dirty="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id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="class"&gt;</a:t>
            </a:r>
            <a:endParaRPr lang="en-US" altLang="ko-KR" sz="12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&lt;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option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 dirty="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value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</a:t>
            </a:r>
            <a:r>
              <a:rPr lang="en-US" altLang="ko-KR" sz="1200" dirty="0" err="1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archi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"&gt;</a:t>
            </a:r>
            <a:r>
              <a:rPr lang="ko-KR" altLang="en-US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건축공학과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option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option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 dirty="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value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="mechanic"&gt;</a:t>
            </a:r>
            <a:r>
              <a:rPr lang="ko-KR" altLang="en-US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기계공학과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option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option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 dirty="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value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</a:t>
            </a:r>
            <a:r>
              <a:rPr lang="en-US" altLang="ko-KR" sz="1200" dirty="0" err="1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indust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"&gt;</a:t>
            </a:r>
            <a:r>
              <a:rPr lang="ko-KR" altLang="en-US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산업공학과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option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option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 dirty="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value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</a:t>
            </a:r>
            <a:r>
              <a:rPr lang="en-US" altLang="ko-KR" sz="1200" dirty="0" err="1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elec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"&gt;</a:t>
            </a:r>
            <a:r>
              <a:rPr lang="ko-KR" altLang="en-US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전기전자공학과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option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option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 dirty="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value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="computer"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 dirty="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selected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ko-KR" altLang="en-US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컴퓨터공학과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option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option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 dirty="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value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="chemical"&gt;</a:t>
            </a:r>
            <a:r>
              <a:rPr lang="ko-KR" altLang="en-US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화학공학과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option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select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ko-KR" altLang="en-US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448" y="5927381"/>
            <a:ext cx="904875" cy="180975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0315" y="5613919"/>
            <a:ext cx="1210834" cy="998626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5954572" y="1287895"/>
            <a:ext cx="5016617" cy="38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&lt;select&gt; </a:t>
            </a:r>
            <a:r>
              <a:rPr lang="ko-KR" altLang="en-US" sz="1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태그의 속성</a:t>
            </a:r>
            <a:endParaRPr lang="en-US" altLang="ko-KR" sz="14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954572" y="3518812"/>
            <a:ext cx="5016617" cy="38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&lt;option&gt; </a:t>
            </a:r>
            <a:r>
              <a:rPr lang="ko-KR" altLang="en-US" sz="1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태그의 속성</a:t>
            </a:r>
            <a:endParaRPr lang="en-US" altLang="ko-KR" sz="14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4572" y="1726252"/>
            <a:ext cx="6002717" cy="1594847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54572" y="3934311"/>
            <a:ext cx="4053494" cy="979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14943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49904" y="322686"/>
            <a:ext cx="7624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04-4</a:t>
            </a:r>
            <a:endParaRPr lang="ko-KR" altLang="en-US" sz="2000" b="1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52337" y="1163848"/>
            <a:ext cx="5243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&lt;select&gt;, &lt;</a:t>
            </a:r>
            <a:r>
              <a:rPr lang="en-US" altLang="ko-KR" b="1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optgroup</a:t>
            </a:r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&gt;, &lt;option&gt;</a:t>
            </a:r>
            <a:endParaRPr lang="ko-KR" altLang="en-US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1394" y="1551005"/>
            <a:ext cx="501661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</a:t>
            </a:r>
            <a:r>
              <a:rPr lang="en-US" altLang="ko-KR" sz="1400" b="1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optgroup</a:t>
            </a:r>
            <a:r>
              <a:rPr lang="en-US" altLang="ko-KR" sz="1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&gt; </a:t>
            </a:r>
            <a:r>
              <a:rPr lang="ko-KR" altLang="en-US" sz="1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태그 </a:t>
            </a:r>
            <a:endParaRPr lang="en-US" altLang="ko-KR" sz="14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여러 항목을 그룹을 묶을 때 사용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label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속성을 사용해 그룹 제목을 붙임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5603846" y="1043934"/>
            <a:ext cx="0" cy="5365255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715860" y="2848916"/>
            <a:ext cx="4342701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select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 dirty="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id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="class"&gt;</a:t>
            </a:r>
            <a:endParaRPr lang="en-US" altLang="ko-KR" sz="12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&lt;</a:t>
            </a:r>
            <a:r>
              <a:rPr lang="en-US" altLang="ko-KR" sz="1200" dirty="0" err="1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optgroup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 dirty="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label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</a:t>
            </a:r>
            <a:r>
              <a:rPr lang="ko-KR" altLang="en-US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공과대학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"&gt;</a:t>
            </a:r>
            <a:endParaRPr lang="ko-KR" altLang="en-US" sz="12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  &lt;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option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 dirty="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value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</a:t>
            </a:r>
            <a:r>
              <a:rPr lang="en-US" altLang="ko-KR" sz="1200" dirty="0" err="1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archi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"&gt;</a:t>
            </a:r>
            <a:r>
              <a:rPr lang="ko-KR" altLang="en-US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건축공학과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option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  &lt;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option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 dirty="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value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="mechanic"&gt;</a:t>
            </a:r>
            <a:r>
              <a:rPr lang="ko-KR" altLang="en-US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기계공학과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option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  &lt;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option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 dirty="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value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</a:t>
            </a:r>
            <a:r>
              <a:rPr lang="en-US" altLang="ko-KR" sz="1200" dirty="0" err="1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indust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"&gt;</a:t>
            </a:r>
            <a:r>
              <a:rPr lang="ko-KR" altLang="en-US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산업공학과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option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  &lt;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option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 dirty="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value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</a:t>
            </a:r>
            <a:r>
              <a:rPr lang="en-US" altLang="ko-KR" sz="1200" dirty="0" err="1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elec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"&gt;</a:t>
            </a:r>
            <a:r>
              <a:rPr lang="ko-KR" altLang="en-US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전기전자공학과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option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  &lt;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option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 dirty="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value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="computer"&gt;</a:t>
            </a:r>
            <a:r>
              <a:rPr lang="ko-KR" altLang="en-US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컴퓨터공학과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option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  &lt;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option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 dirty="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value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="chemical"&gt;</a:t>
            </a:r>
            <a:r>
              <a:rPr lang="ko-KR" altLang="en-US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화학공학과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option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&lt;/</a:t>
            </a:r>
            <a:r>
              <a:rPr lang="en-US" altLang="ko-KR" sz="1200" dirty="0" err="1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optgroup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&lt;</a:t>
            </a:r>
            <a:r>
              <a:rPr lang="en-US" altLang="ko-KR" sz="1200" dirty="0" err="1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optgroup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 dirty="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label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</a:t>
            </a:r>
            <a:r>
              <a:rPr lang="ko-KR" altLang="en-US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인문대학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"&gt;</a:t>
            </a:r>
            <a:endParaRPr lang="ko-KR" altLang="en-US" sz="12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  &lt;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option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 dirty="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value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="history"&gt;</a:t>
            </a:r>
            <a:r>
              <a:rPr lang="ko-KR" altLang="en-US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사학과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option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  &lt;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option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 dirty="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value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="lang"&gt;</a:t>
            </a:r>
            <a:r>
              <a:rPr lang="ko-KR" altLang="en-US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어문학부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option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  &lt;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option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 dirty="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value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</a:t>
            </a:r>
            <a:r>
              <a:rPr lang="en-US" altLang="ko-KR" sz="1200" dirty="0" err="1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philo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"&gt;</a:t>
            </a:r>
            <a:r>
              <a:rPr lang="ko-KR" altLang="en-US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철학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option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&lt;/</a:t>
            </a:r>
            <a:r>
              <a:rPr lang="en-US" altLang="ko-KR" sz="1200" dirty="0" err="1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optgroup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select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ko-KR" altLang="en-US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3243" y="4646583"/>
            <a:ext cx="1139784" cy="164516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6140742" y="1163848"/>
            <a:ext cx="5243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</a:t>
            </a:r>
            <a:r>
              <a:rPr lang="en-US" altLang="ko-KR" b="1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datalist</a:t>
            </a:r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&gt;, &lt;option&gt;</a:t>
            </a:r>
            <a:endParaRPr lang="ko-KR" altLang="en-US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080722" y="1551005"/>
            <a:ext cx="5016617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 목록에 제시한 값 중에서 선택하면 그 값이 자동으로 텍스트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필드에 입력됨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 목록에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id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이용해 이름을 붙이고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&lt;input&gt;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태그의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list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속성에 데이터 목록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id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지정함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8741" y="3109898"/>
            <a:ext cx="3390900" cy="1362075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6253993" y="4666138"/>
            <a:ext cx="5016617" cy="38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&lt;option&gt; </a:t>
            </a:r>
            <a:r>
              <a:rPr lang="ko-KR" altLang="en-US" sz="1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태그의 속성</a:t>
            </a:r>
            <a:endParaRPr lang="en-US" altLang="ko-KR" sz="14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3993" y="5129693"/>
            <a:ext cx="5667375" cy="1162050"/>
          </a:xfrm>
          <a:prstGeom prst="rect">
            <a:avLst/>
          </a:prstGeom>
        </p:spPr>
      </p:pic>
      <p:sp>
        <p:nvSpPr>
          <p:cNvPr id="16" name="제목 1">
            <a:extLst>
              <a:ext uri="{FF2B5EF4-FFF2-40B4-BE49-F238E27FC236}">
                <a16:creationId xmlns:a16="http://schemas.microsoft.com/office/drawing/2014/main" id="{BC1D4FC2-1E48-4DF0-95A5-09D59CBB4E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657" y="99470"/>
            <a:ext cx="10515600" cy="1325563"/>
          </a:xfrm>
        </p:spPr>
        <p:txBody>
          <a:bodyPr/>
          <a:lstStyle/>
          <a:p>
            <a:r>
              <a:rPr lang="ko-KR" altLang="en-US" dirty="0"/>
              <a:t>여러 데이터 나열해 보여주기</a:t>
            </a:r>
          </a:p>
        </p:txBody>
      </p:sp>
    </p:spTree>
    <p:extLst>
      <p:ext uri="{BB962C8B-B14F-4D97-AF65-F5344CB8AC3E}">
        <p14:creationId xmlns:p14="http://schemas.microsoft.com/office/powerpoint/2010/main" val="199082963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49904" y="322686"/>
            <a:ext cx="7624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04-4</a:t>
            </a:r>
            <a:endParaRPr lang="ko-KR" altLang="en-US" sz="2000" b="1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5603846" y="1043934"/>
            <a:ext cx="0" cy="5365255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6140742" y="1163848"/>
            <a:ext cx="5243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</a:t>
            </a:r>
            <a:r>
              <a:rPr lang="en-US" altLang="ko-KR" b="1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textarea</a:t>
            </a:r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&gt;</a:t>
            </a:r>
            <a:endParaRPr lang="ko-KR" altLang="en-US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080722" y="1551005"/>
            <a:ext cx="5016617" cy="1030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텍스트 영역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–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여러 줄의 텍스트 입력 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게시판의 게시물 입력 창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회원 가입 양식의 약관 등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253993" y="3250474"/>
            <a:ext cx="5016617" cy="38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</a:t>
            </a:r>
            <a:r>
              <a:rPr lang="en-US" altLang="ko-KR" sz="1400" b="1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textarea</a:t>
            </a:r>
            <a:r>
              <a:rPr lang="en-US" altLang="ko-KR" sz="1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&gt; </a:t>
            </a:r>
            <a:r>
              <a:rPr lang="ko-KR" altLang="en-US" sz="1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태그의 속성</a:t>
            </a:r>
            <a:endParaRPr lang="en-US" altLang="ko-KR" sz="14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60726" y="1163848"/>
            <a:ext cx="5243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</a:t>
            </a:r>
            <a:r>
              <a:rPr lang="en-US" altLang="ko-KR" b="1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datalist</a:t>
            </a:r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&gt;, &lt;option&gt;</a:t>
            </a:r>
            <a:endParaRPr lang="ko-KR" altLang="en-US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97747" y="1876134"/>
            <a:ext cx="426527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input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 dirty="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type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="text"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 dirty="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id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="interest"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 dirty="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list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="choices"&gt;</a:t>
            </a:r>
            <a:endParaRPr lang="en-US" altLang="ko-KR" sz="12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 dirty="0" err="1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datalist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 dirty="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id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="choices"&gt;</a:t>
            </a:r>
            <a:endParaRPr lang="en-US" altLang="ko-KR" sz="12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&lt;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option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 dirty="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value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="grammar"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 dirty="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label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</a:t>
            </a:r>
            <a:r>
              <a:rPr lang="ko-KR" altLang="en-US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문법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"&gt;&lt;/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option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&lt;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option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 dirty="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value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</a:t>
            </a:r>
            <a:r>
              <a:rPr lang="en-US" altLang="ko-KR" sz="1200" dirty="0" err="1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voca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 dirty="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label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</a:t>
            </a:r>
            <a:r>
              <a:rPr lang="ko-KR" altLang="en-US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어휘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"&gt;&lt;/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option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&lt;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option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 dirty="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value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="speaking"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 dirty="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label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</a:t>
            </a:r>
            <a:r>
              <a:rPr lang="ko-KR" altLang="en-US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회화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"&gt;&lt;/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option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&lt;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option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 dirty="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value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="listening"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 dirty="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label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</a:t>
            </a:r>
            <a:r>
              <a:rPr lang="ko-KR" altLang="en-US" sz="1200" dirty="0" err="1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리스닝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"&gt;&lt;/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option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&lt;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option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 dirty="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value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="news"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 dirty="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label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</a:t>
            </a:r>
            <a:r>
              <a:rPr lang="ko-KR" altLang="en-US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뉴스청취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"&gt;&lt;/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option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 dirty="0" err="1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datalist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ko-KR" altLang="en-US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904" y="3783274"/>
            <a:ext cx="4687684" cy="136383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4337" y="2439442"/>
            <a:ext cx="3495675" cy="31432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0722" y="3783274"/>
            <a:ext cx="5657850" cy="1352550"/>
          </a:xfrm>
          <a:prstGeom prst="rect">
            <a:avLst/>
          </a:prstGeom>
        </p:spPr>
      </p:pic>
      <p:sp>
        <p:nvSpPr>
          <p:cNvPr id="15" name="제목 1">
            <a:extLst>
              <a:ext uri="{FF2B5EF4-FFF2-40B4-BE49-F238E27FC236}">
                <a16:creationId xmlns:a16="http://schemas.microsoft.com/office/drawing/2014/main" id="{FA9BDE91-1C25-4C3B-B391-D828987243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657" y="99470"/>
            <a:ext cx="10515600" cy="1325563"/>
          </a:xfrm>
        </p:spPr>
        <p:txBody>
          <a:bodyPr/>
          <a:lstStyle/>
          <a:p>
            <a:r>
              <a:rPr lang="ko-KR" altLang="en-US" dirty="0"/>
              <a:t>여러 데이터 나열해 보여주기</a:t>
            </a:r>
          </a:p>
        </p:txBody>
      </p:sp>
    </p:spTree>
    <p:extLst>
      <p:ext uri="{BB962C8B-B14F-4D97-AF65-F5344CB8AC3E}">
        <p14:creationId xmlns:p14="http://schemas.microsoft.com/office/powerpoint/2010/main" val="67504412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09462" y="115261"/>
            <a:ext cx="10515600" cy="1325563"/>
          </a:xfrm>
        </p:spPr>
        <p:txBody>
          <a:bodyPr/>
          <a:lstStyle/>
          <a:p>
            <a:r>
              <a:rPr lang="ko-KR" altLang="en-US" dirty="0"/>
              <a:t>기타 폼 요소들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5603846" y="1043934"/>
            <a:ext cx="0" cy="5365255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587229" y="1551005"/>
            <a:ext cx="5016617" cy="1030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다양한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형태의 버튼 삽입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화면 낭독기에서 버튼임을 정확히 전달할 수 있음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CSS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이용해 원하는 형태로 꾸밀 수 있음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60726" y="1163848"/>
            <a:ext cx="5243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&lt;button&gt;</a:t>
            </a:r>
            <a:endParaRPr lang="ko-KR" altLang="en-US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551" y="2747337"/>
            <a:ext cx="4591050" cy="36195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462" y="3329649"/>
            <a:ext cx="5101762" cy="135711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688" y="5061838"/>
            <a:ext cx="3209925" cy="542925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5989091" y="854511"/>
            <a:ext cx="5315824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style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sz="1200" dirty="0" err="1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subm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{  </a:t>
            </a:r>
            <a:r>
              <a:rPr lang="en-US" altLang="ko-KR" sz="1200" dirty="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/*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200" dirty="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버튼 스타일</a:t>
            </a:r>
            <a:r>
              <a:rPr lang="ko-KR" altLang="en-US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200" dirty="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*</a:t>
            </a:r>
            <a:r>
              <a:rPr lang="en-US" altLang="ko-KR" sz="1200" dirty="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/</a:t>
            </a:r>
            <a:endParaRPr lang="ko-KR" altLang="en-US" sz="12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dirty="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</a:t>
            </a:r>
            <a:r>
              <a:rPr lang="en-US" altLang="ko-KR" sz="1200" dirty="0" err="1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display</a:t>
            </a:r>
            <a:r>
              <a:rPr lang="en-US" altLang="ko-KR" sz="1200" dirty="0" err="1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sz="1200" dirty="0" err="1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block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  </a:t>
            </a:r>
            <a:r>
              <a:rPr lang="en-US" altLang="ko-KR" sz="1200" dirty="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/*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200" dirty="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블록 레벨 요소</a:t>
            </a:r>
            <a:r>
              <a:rPr lang="ko-KR" altLang="en-US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200" dirty="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*</a:t>
            </a:r>
            <a:r>
              <a:rPr lang="en-US" altLang="ko-KR" sz="1200" dirty="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/</a:t>
            </a:r>
            <a:endParaRPr lang="ko-KR" altLang="en-US" sz="12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dirty="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background-color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#</a:t>
            </a:r>
            <a:r>
              <a:rPr lang="en-US" altLang="ko-KR" sz="1200" dirty="0" err="1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fff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  </a:t>
            </a:r>
            <a:r>
              <a:rPr lang="en-US" altLang="ko-KR" sz="1200" dirty="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/*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200" dirty="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배경색</a:t>
            </a:r>
            <a:r>
              <a:rPr lang="ko-KR" altLang="en-US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200" dirty="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*</a:t>
            </a:r>
            <a:r>
              <a:rPr lang="en-US" altLang="ko-KR" sz="1200" dirty="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/</a:t>
            </a:r>
            <a:endParaRPr lang="ko-KR" altLang="en-US" sz="12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dirty="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border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1px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solid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#dedede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  </a:t>
            </a:r>
            <a:r>
              <a:rPr lang="en-US" altLang="ko-KR" sz="1200" dirty="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/*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200" dirty="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테두리</a:t>
            </a:r>
            <a:r>
              <a:rPr lang="ko-KR" altLang="en-US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200" dirty="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*</a:t>
            </a:r>
            <a:r>
              <a:rPr lang="en-US" altLang="ko-KR" sz="1200" dirty="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/</a:t>
            </a:r>
            <a:endParaRPr lang="ko-KR" altLang="en-US" sz="12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dirty="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</a:t>
            </a:r>
            <a:r>
              <a:rPr lang="en-US" altLang="ko-KR" sz="1200" dirty="0" err="1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cursor</a:t>
            </a:r>
            <a:r>
              <a:rPr lang="en-US" altLang="ko-KR" sz="1200" dirty="0" err="1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sz="1200" dirty="0" err="1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pointer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  </a:t>
            </a:r>
            <a:r>
              <a:rPr lang="en-US" altLang="ko-KR" sz="1200" dirty="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/*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200" dirty="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마우스 포인터</a:t>
            </a:r>
            <a:r>
              <a:rPr lang="ko-KR" altLang="en-US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200" dirty="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*</a:t>
            </a:r>
            <a:r>
              <a:rPr lang="en-US" altLang="ko-KR" sz="1200" dirty="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/</a:t>
            </a:r>
            <a:endParaRPr lang="ko-KR" altLang="en-US" sz="12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dirty="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padding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5px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10px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6px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7px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r>
              <a:rPr lang="en-US" altLang="ko-KR" sz="1200" dirty="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/*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200" dirty="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패딩</a:t>
            </a:r>
            <a:r>
              <a:rPr lang="ko-KR" altLang="en-US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200" dirty="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*</a:t>
            </a:r>
            <a:r>
              <a:rPr lang="en-US" altLang="ko-KR" sz="1200" dirty="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/</a:t>
            </a:r>
            <a:endParaRPr lang="ko-KR" altLang="en-US" sz="12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</a:p>
          <a:p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sz="1200" dirty="0" err="1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subm</a:t>
            </a:r>
            <a:r>
              <a:rPr lang="ko-KR" altLang="en-US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 dirty="0" err="1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img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{  </a:t>
            </a:r>
            <a:r>
              <a:rPr lang="en-US" altLang="ko-KR" sz="1200" dirty="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/*</a:t>
            </a:r>
            <a:r>
              <a:rPr lang="ko-KR" altLang="en-US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200" dirty="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버튼 내 왼쪽 이미지</a:t>
            </a:r>
            <a:r>
              <a:rPr lang="ko-KR" altLang="en-US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200" dirty="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*</a:t>
            </a:r>
            <a:r>
              <a:rPr lang="en-US" altLang="ko-KR" sz="1200" dirty="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/</a:t>
            </a:r>
            <a:endParaRPr lang="ko-KR" altLang="en-US" sz="12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dirty="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border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0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  </a:t>
            </a:r>
            <a:r>
              <a:rPr lang="en-US" altLang="ko-KR" sz="1200" dirty="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/*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200" dirty="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테두리 없음*</a:t>
            </a:r>
            <a:r>
              <a:rPr lang="en-US" altLang="ko-KR" sz="1200" dirty="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/</a:t>
            </a:r>
            <a:endParaRPr lang="ko-KR" altLang="en-US" sz="12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dirty="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padding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0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  </a:t>
            </a:r>
            <a:r>
              <a:rPr lang="en-US" altLang="ko-KR" sz="1200" dirty="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/*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200" dirty="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패딩 없음</a:t>
            </a:r>
            <a:r>
              <a:rPr lang="ko-KR" altLang="en-US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200" dirty="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*</a:t>
            </a:r>
            <a:r>
              <a:rPr lang="en-US" altLang="ko-KR" sz="1200" dirty="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/</a:t>
            </a:r>
            <a:endParaRPr lang="ko-KR" altLang="en-US" sz="12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dirty="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width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16px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  </a:t>
            </a:r>
            <a:r>
              <a:rPr lang="en-US" altLang="ko-KR" sz="1200" dirty="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/*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200" dirty="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가로 크기</a:t>
            </a:r>
            <a:r>
              <a:rPr lang="ko-KR" altLang="en-US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200" dirty="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*</a:t>
            </a:r>
            <a:r>
              <a:rPr lang="en-US" altLang="ko-KR" sz="1200" dirty="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/</a:t>
            </a:r>
            <a:endParaRPr lang="ko-KR" altLang="en-US" sz="12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dirty="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height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16px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  </a:t>
            </a:r>
            <a:r>
              <a:rPr lang="en-US" altLang="ko-KR" sz="1200" dirty="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/*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200" dirty="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세로 크기</a:t>
            </a:r>
            <a:r>
              <a:rPr lang="ko-KR" altLang="en-US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200" dirty="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*</a:t>
            </a:r>
            <a:r>
              <a:rPr lang="en-US" altLang="ko-KR" sz="1200" dirty="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/</a:t>
            </a:r>
            <a:endParaRPr lang="ko-KR" altLang="en-US" sz="12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</a:p>
          <a:p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sz="1200" dirty="0" err="1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subm:hover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{  </a:t>
            </a:r>
            <a:r>
              <a:rPr lang="en-US" altLang="ko-KR" sz="1200" dirty="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/*</a:t>
            </a:r>
            <a:r>
              <a:rPr lang="ko-KR" altLang="en-US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200" dirty="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버튼 위로 마우스 포인터 올렸을 때 스타일</a:t>
            </a:r>
            <a:r>
              <a:rPr lang="ko-KR" altLang="en-US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200" dirty="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*</a:t>
            </a:r>
            <a:r>
              <a:rPr lang="en-US" altLang="ko-KR" sz="1200" dirty="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/</a:t>
            </a:r>
            <a:endParaRPr lang="ko-KR" altLang="en-US" sz="12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dirty="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background-color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#e6efc2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  </a:t>
            </a:r>
            <a:r>
              <a:rPr lang="en-US" altLang="ko-KR" sz="1200" dirty="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/*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200" dirty="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배경색</a:t>
            </a:r>
            <a:r>
              <a:rPr lang="ko-KR" altLang="en-US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200" dirty="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*</a:t>
            </a:r>
            <a:r>
              <a:rPr lang="en-US" altLang="ko-KR" sz="1200" dirty="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/</a:t>
            </a:r>
            <a:endParaRPr lang="ko-KR" altLang="en-US" sz="12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dirty="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border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1px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solid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#c6d880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  </a:t>
            </a:r>
            <a:r>
              <a:rPr lang="en-US" altLang="ko-KR" sz="1200" dirty="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/*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200" dirty="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테두리</a:t>
            </a:r>
            <a:r>
              <a:rPr lang="ko-KR" altLang="en-US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200" dirty="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*</a:t>
            </a:r>
            <a:r>
              <a:rPr lang="en-US" altLang="ko-KR" sz="1200" dirty="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/</a:t>
            </a:r>
            <a:endParaRPr lang="ko-KR" altLang="en-US" sz="12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dirty="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color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#529215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 </a:t>
            </a:r>
            <a:r>
              <a:rPr lang="en-US" altLang="ko-KR" sz="1200" dirty="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/*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200" dirty="0" err="1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글자색</a:t>
            </a:r>
            <a:r>
              <a:rPr lang="ko-KR" altLang="en-US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200" dirty="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*</a:t>
            </a:r>
            <a:r>
              <a:rPr lang="en-US" altLang="ko-KR" sz="1200" dirty="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/</a:t>
            </a:r>
            <a:endParaRPr lang="ko-KR" altLang="en-US" sz="12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</a:p>
          <a:p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style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</a:p>
          <a:p>
            <a:endParaRPr lang="en-US" altLang="ko-KR" sz="1200" dirty="0">
              <a:solidFill>
                <a:srgbClr val="0000FF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form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&lt;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button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 dirty="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type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="submit"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 dirty="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class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</a:t>
            </a:r>
            <a:r>
              <a:rPr lang="en-US" altLang="ko-KR" sz="1200" dirty="0" err="1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subm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"&gt;</a:t>
            </a:r>
            <a:endParaRPr lang="en-US" altLang="ko-KR" sz="12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  &lt;</a:t>
            </a:r>
            <a:r>
              <a:rPr lang="en-US" altLang="ko-KR" sz="1200" dirty="0" err="1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img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 dirty="0" err="1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src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="images/tick.png"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 dirty="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alt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=""&gt;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전송하기</a:t>
            </a:r>
          </a:p>
          <a:p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&lt;/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button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form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ko-KR" altLang="en-US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5045" y="5467523"/>
            <a:ext cx="3427376" cy="1096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39802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49904" y="322686"/>
            <a:ext cx="7624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04-5</a:t>
            </a:r>
            <a:endParaRPr lang="ko-KR" altLang="en-US" sz="2000" b="1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5603846" y="1043934"/>
            <a:ext cx="0" cy="5365255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587229" y="1551005"/>
            <a:ext cx="5016617" cy="1343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계산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결과를 브라우저에 표시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브라우저 화면에 다르게 표시되는 것은 아니지만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&lt;output&gt;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태그로 묶인 부분이 일반 텍스트가 아니라 계산의 결과값이라는 점을 웹 브라우저가 정확히 인식할 수 있습니다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60726" y="1163848"/>
            <a:ext cx="5243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&lt;output&gt;</a:t>
            </a:r>
            <a:endParaRPr lang="ko-KR" altLang="en-US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57806" y="3482205"/>
            <a:ext cx="4300755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form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 dirty="0" err="1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oninput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</a:t>
            </a:r>
            <a:r>
              <a:rPr lang="en-US" altLang="ko-KR" sz="1200" dirty="0" err="1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result.value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200" dirty="0" err="1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parseInt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(num1.value)+</a:t>
            </a:r>
            <a:r>
              <a:rPr lang="en-US" altLang="ko-KR" sz="1200" dirty="0" err="1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parseInt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(num2.value)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"&gt;</a:t>
            </a:r>
            <a:endParaRPr lang="en-US" altLang="ko-KR" sz="12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&lt;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input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 dirty="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type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="number"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 dirty="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name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="num1"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 dirty="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value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="0"&gt;</a:t>
            </a:r>
            <a:endParaRPr lang="en-US" altLang="ko-KR" sz="12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+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input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 dirty="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type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="number"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 dirty="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name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="num2"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 dirty="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value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="0"&gt;</a:t>
            </a:r>
            <a:endParaRPr lang="en-US" altLang="ko-KR" sz="12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=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output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 dirty="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name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="result"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 dirty="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for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="num"&gt;&lt;/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output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form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ko-KR" altLang="en-US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291" y="5243685"/>
            <a:ext cx="3533775" cy="44767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939405" y="1163848"/>
            <a:ext cx="5243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&lt;progress&gt;</a:t>
            </a:r>
            <a:endParaRPr lang="ko-KR" altLang="en-US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052656" y="1551005"/>
            <a:ext cx="5016617" cy="705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작업 진행 상태를 브라우저에 표시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값에는 특별한 단위가 없고 단위를 표시하지도 않음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9405" y="2327462"/>
            <a:ext cx="5667375" cy="1295400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5868096" y="3666870"/>
            <a:ext cx="412319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label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10</a:t>
            </a:r>
            <a:r>
              <a:rPr lang="ko-KR" altLang="en-US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초 남음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label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progress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 dirty="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value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="50"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 dirty="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max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="60"&gt;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progress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endParaRPr lang="en-US" altLang="ko-KR" sz="1200" dirty="0">
              <a:solidFill>
                <a:srgbClr val="0000FF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label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ko-KR" altLang="en-US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진행률 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30%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label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progress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 dirty="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value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="30"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 dirty="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max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="100"&gt;&lt;/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progress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endParaRPr lang="ko-KR" altLang="en-US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9405" y="4744813"/>
            <a:ext cx="4143375" cy="1724025"/>
          </a:xfrm>
          <a:prstGeom prst="rect">
            <a:avLst/>
          </a:prstGeom>
        </p:spPr>
      </p:pic>
      <p:sp>
        <p:nvSpPr>
          <p:cNvPr id="17" name="제목 1">
            <a:extLst>
              <a:ext uri="{FF2B5EF4-FFF2-40B4-BE49-F238E27FC236}">
                <a16:creationId xmlns:a16="http://schemas.microsoft.com/office/drawing/2014/main" id="{C939ED85-4B9D-4C6E-A691-7A0455D35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462" y="115261"/>
            <a:ext cx="10515600" cy="1325563"/>
          </a:xfrm>
        </p:spPr>
        <p:txBody>
          <a:bodyPr/>
          <a:lstStyle/>
          <a:p>
            <a:r>
              <a:rPr lang="ko-KR" altLang="en-US" dirty="0"/>
              <a:t>기타 폼 요소들</a:t>
            </a:r>
          </a:p>
        </p:txBody>
      </p:sp>
    </p:spTree>
    <p:extLst>
      <p:ext uri="{BB962C8B-B14F-4D97-AF65-F5344CB8AC3E}">
        <p14:creationId xmlns:p14="http://schemas.microsoft.com/office/powerpoint/2010/main" val="315654352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49904" y="322686"/>
            <a:ext cx="7624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04-5</a:t>
            </a:r>
            <a:endParaRPr lang="ko-KR" altLang="en-US" sz="2000" b="1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5603846" y="1043934"/>
            <a:ext cx="0" cy="5365255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587229" y="1551005"/>
            <a:ext cx="5016617" cy="705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전체 크기 중에서 얼마나 차지하는지를 표현할 때 사용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/>
            </a:r>
            <a:b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예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하드 디스크 사용량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유권자 투표율 등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60726" y="1163848"/>
            <a:ext cx="5243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&lt;meter&gt;</a:t>
            </a:r>
            <a:endParaRPr lang="ko-KR" altLang="en-US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359" y="2975162"/>
            <a:ext cx="4912238" cy="164014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26167" y="2608976"/>
            <a:ext cx="26448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사용할 수 있는 속성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5868095" y="1854924"/>
            <a:ext cx="6096000" cy="212365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label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ko-KR" altLang="en-US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점유율 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0.8 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label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meter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value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="0.8"&gt;&lt;/</a:t>
            </a:r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meter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endParaRPr lang="en-US" altLang="ko-KR" sz="1200">
              <a:solidFill>
                <a:srgbClr val="0000FF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label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ko-KR" altLang="en-US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사용량 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64%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label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meter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min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="0"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max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="100"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value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="64"&gt;&lt;/</a:t>
            </a:r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meter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endParaRPr lang="en-US" altLang="ko-KR" sz="1200">
              <a:solidFill>
                <a:srgbClr val="0000FF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label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ko-KR" altLang="en-US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트래픽 초과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label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meter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min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="1024"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max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="10240"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low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="2048"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high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="8192"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value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="9216"&gt;&lt;/</a:t>
            </a:r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meter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      </a:t>
            </a:r>
          </a:p>
          <a:p>
            <a:endParaRPr lang="en-US" altLang="ko-KR" sz="1200">
              <a:solidFill>
                <a:srgbClr val="0000FF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label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ko-KR" altLang="en-US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적절한 트래픽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label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ko-KR" altLang="en-US" sz="120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meter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value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="0.5"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optimum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="0.8"&gt;&lt;/</a:t>
            </a:r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meter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0229" y="4206293"/>
            <a:ext cx="1876425" cy="1314450"/>
          </a:xfrm>
          <a:prstGeom prst="rect">
            <a:avLst/>
          </a:prstGeom>
        </p:spPr>
      </p:pic>
      <p:sp>
        <p:nvSpPr>
          <p:cNvPr id="13" name="제목 1">
            <a:extLst>
              <a:ext uri="{FF2B5EF4-FFF2-40B4-BE49-F238E27FC236}">
                <a16:creationId xmlns:a16="http://schemas.microsoft.com/office/drawing/2014/main" id="{3EE45839-90E9-456A-8746-E1F533CBB1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462" y="115261"/>
            <a:ext cx="10515600" cy="1325563"/>
          </a:xfrm>
        </p:spPr>
        <p:txBody>
          <a:bodyPr/>
          <a:lstStyle/>
          <a:p>
            <a:r>
              <a:rPr lang="ko-KR" altLang="en-US" dirty="0"/>
              <a:t>기타 폼 요소들</a:t>
            </a:r>
          </a:p>
        </p:txBody>
      </p:sp>
    </p:spTree>
    <p:extLst>
      <p:ext uri="{BB962C8B-B14F-4D97-AF65-F5344CB8AC3E}">
        <p14:creationId xmlns:p14="http://schemas.microsoft.com/office/powerpoint/2010/main" val="133049062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511727" y="125389"/>
            <a:ext cx="10515600" cy="1325563"/>
          </a:xfrm>
        </p:spPr>
        <p:txBody>
          <a:bodyPr/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멀티미디어 재생하기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– audio, video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태그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71786" y="1191237"/>
            <a:ext cx="3011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&lt;audio&gt; </a:t>
            </a:r>
            <a:r>
              <a:rPr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태그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11727" y="1673559"/>
            <a:ext cx="5612236" cy="705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배경 음악이나 효과음 등 오디오 재생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대부분 브라우저에서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mp3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지원하므로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mp3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파일만 사용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462" y="2525213"/>
            <a:ext cx="5417389" cy="36115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617" y="3021280"/>
            <a:ext cx="5857613" cy="1777253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7248088" y="1801277"/>
            <a:ext cx="40611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audio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 dirty="0" err="1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src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="media/bgsound.mp3"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 dirty="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controls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&gt;&lt;/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audio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ko-KR" altLang="en-US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6070" y="2186931"/>
            <a:ext cx="3349396" cy="1977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9339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649904" y="322686"/>
            <a:ext cx="10127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01-3</a:t>
            </a:r>
            <a:endParaRPr lang="ko-KR" altLang="en-US" sz="2000" b="1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4" name="제목 4"/>
          <p:cNvSpPr txBox="1">
            <a:spLocks/>
          </p:cNvSpPr>
          <p:nvPr/>
        </p:nvSpPr>
        <p:spPr>
          <a:xfrm>
            <a:off x="533074" y="261578"/>
            <a:ext cx="3845979" cy="6675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HTML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기본 문서 구조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3074" y="1267485"/>
            <a:ext cx="50710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태그</a:t>
            </a:r>
            <a:r>
              <a:rPr lang="en-US" altLang="ko-KR" sz="20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20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이건 꼭 </a:t>
            </a:r>
            <a:r>
              <a:rPr lang="ko-KR" altLang="en-US" sz="2000" b="1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알아두세요</a:t>
            </a:r>
            <a:r>
              <a:rPr lang="en-US" altLang="ko-KR" sz="20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!</a:t>
            </a:r>
            <a:endParaRPr lang="ko-KR" altLang="en-US" sz="20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49904" y="1888500"/>
            <a:ext cx="10394459" cy="3014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태그는 소문자로 쓴다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/>
            </a:r>
            <a:b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예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 </a:t>
            </a:r>
            <a:r>
              <a:rPr lang="en-US" altLang="ko-KR" sz="1600" dirty="0">
                <a:solidFill>
                  <a:srgbClr val="2654A6"/>
                </a:solidFill>
                <a:latin typeface="Courier"/>
                <a:ea typeface="나눔스퀘어 Bold" panose="020B0600000101010101" pitchFamily="50" charset="-127"/>
              </a:rPr>
              <a:t>&lt;</a:t>
            </a:r>
            <a:r>
              <a:rPr lang="en-US" altLang="ko-KR" sz="1600" dirty="0" err="1">
                <a:solidFill>
                  <a:srgbClr val="96262A"/>
                </a:solidFill>
                <a:latin typeface="Courier"/>
                <a:ea typeface="나눔스퀘어 Bold" panose="020B0600000101010101" pitchFamily="50" charset="-127"/>
              </a:rPr>
              <a:t>img</a:t>
            </a:r>
            <a:r>
              <a:rPr lang="en-US" altLang="ko-KR" sz="1600" dirty="0">
                <a:solidFill>
                  <a:srgbClr val="96262A"/>
                </a:solidFill>
                <a:latin typeface="Courier"/>
                <a:ea typeface="나눔스퀘어 Bold" panose="020B0600000101010101" pitchFamily="50" charset="-127"/>
              </a:rPr>
              <a:t> </a:t>
            </a:r>
            <a:r>
              <a:rPr lang="en-US" altLang="ko-KR" sz="1600" dirty="0" err="1">
                <a:solidFill>
                  <a:srgbClr val="EE2D28"/>
                </a:solidFill>
                <a:latin typeface="Courier"/>
                <a:ea typeface="나눔스퀘어 Bold" panose="020B0600000101010101" pitchFamily="50" charset="-127"/>
              </a:rPr>
              <a:t>src</a:t>
            </a:r>
            <a:r>
              <a:rPr lang="en-US" altLang="ko-KR" sz="1600" dirty="0">
                <a:solidFill>
                  <a:srgbClr val="2654A6"/>
                </a:solidFill>
                <a:latin typeface="Courier"/>
                <a:ea typeface="나눔스퀘어 Bold" panose="020B0600000101010101" pitchFamily="50" charset="-127"/>
              </a:rPr>
              <a:t>="maltese.jpg"&gt;	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여는 태그와 닫는 태그를 정확히 입력한다 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닫는 태그가 없는 태그도 있다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적당하게 </a:t>
            </a:r>
            <a:r>
              <a:rPr lang="ko-KR" altLang="en-US" sz="16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들여쓴다</a:t>
            </a: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태그는 속성과 함께 사용된다            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/>
            </a:r>
            <a:b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예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 </a:t>
            </a:r>
            <a:r>
              <a:rPr lang="en-US" altLang="ko-KR" sz="1600" dirty="0">
                <a:solidFill>
                  <a:srgbClr val="2654A6"/>
                </a:solidFill>
                <a:latin typeface="Courier"/>
                <a:ea typeface="나눔스퀘어 Bold" panose="020B0600000101010101" pitchFamily="50" charset="-127"/>
              </a:rPr>
              <a:t>&lt;</a:t>
            </a:r>
            <a:r>
              <a:rPr lang="en-US" altLang="ko-KR" sz="1600" dirty="0" err="1">
                <a:solidFill>
                  <a:srgbClr val="96262A"/>
                </a:solidFill>
                <a:latin typeface="Courier"/>
                <a:ea typeface="나눔스퀘어 Bold" panose="020B0600000101010101" pitchFamily="50" charset="-127"/>
              </a:rPr>
              <a:t>img</a:t>
            </a:r>
            <a:r>
              <a:rPr lang="en-US" altLang="ko-KR" sz="1600" dirty="0">
                <a:solidFill>
                  <a:srgbClr val="96262A"/>
                </a:solidFill>
                <a:latin typeface="Courier"/>
                <a:ea typeface="나눔스퀘어 Bold" panose="020B0600000101010101" pitchFamily="50" charset="-127"/>
              </a:rPr>
              <a:t> </a:t>
            </a:r>
            <a:r>
              <a:rPr lang="en-US" altLang="ko-KR" sz="1600" dirty="0" err="1">
                <a:solidFill>
                  <a:srgbClr val="EE2D28"/>
                </a:solidFill>
                <a:latin typeface="Courier"/>
                <a:ea typeface="나눔스퀘어 Bold" panose="020B0600000101010101" pitchFamily="50" charset="-127"/>
              </a:rPr>
              <a:t>src</a:t>
            </a:r>
            <a:r>
              <a:rPr lang="en-US" altLang="ko-KR" sz="1600" dirty="0">
                <a:solidFill>
                  <a:srgbClr val="2654A6"/>
                </a:solidFill>
                <a:latin typeface="Courier"/>
                <a:ea typeface="나눔스퀘어 Bold" panose="020B0600000101010101" pitchFamily="50" charset="-127"/>
              </a:rPr>
              <a:t>="maltese.jpg" </a:t>
            </a:r>
            <a:r>
              <a:rPr lang="en-US" altLang="ko-KR" sz="1600" dirty="0">
                <a:solidFill>
                  <a:srgbClr val="EE2D28"/>
                </a:solidFill>
                <a:latin typeface="Courier"/>
                <a:ea typeface="나눔스퀘어 Bold" panose="020B0600000101010101" pitchFamily="50" charset="-127"/>
              </a:rPr>
              <a:t>width</a:t>
            </a:r>
            <a:r>
              <a:rPr lang="en-US" altLang="ko-KR" sz="1600" dirty="0">
                <a:solidFill>
                  <a:srgbClr val="2654A6"/>
                </a:solidFill>
                <a:latin typeface="Courier"/>
                <a:ea typeface="나눔스퀘어 Bold" panose="020B0600000101010101" pitchFamily="50" charset="-127"/>
              </a:rPr>
              <a:t>="150" </a:t>
            </a:r>
            <a:r>
              <a:rPr lang="en-US" altLang="ko-KR" sz="1600" dirty="0">
                <a:solidFill>
                  <a:srgbClr val="EE2D28"/>
                </a:solidFill>
                <a:latin typeface="Courier"/>
                <a:ea typeface="나눔스퀘어 Bold" panose="020B0600000101010101" pitchFamily="50" charset="-127"/>
              </a:rPr>
              <a:t>height</a:t>
            </a:r>
            <a:r>
              <a:rPr lang="en-US" altLang="ko-KR" sz="1600" dirty="0">
                <a:solidFill>
                  <a:srgbClr val="2654A6"/>
                </a:solidFill>
                <a:latin typeface="Courier"/>
                <a:ea typeface="나눔스퀘어 Bold" panose="020B0600000101010101" pitchFamily="50" charset="-127"/>
              </a:rPr>
              <a:t>="160"&gt;</a:t>
            </a: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인코딩 방식은 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utf-8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한다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/>
            </a:r>
            <a:b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예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 </a:t>
            </a:r>
            <a:r>
              <a:rPr lang="en-US" altLang="ko-KR" sz="1600" dirty="0">
                <a:solidFill>
                  <a:srgbClr val="2654A6"/>
                </a:solidFill>
                <a:latin typeface="Courier"/>
                <a:ea typeface="나눔스퀘어 Bold" panose="020B0600000101010101" pitchFamily="50" charset="-127"/>
              </a:rPr>
              <a:t>&lt;</a:t>
            </a:r>
            <a:r>
              <a:rPr lang="en-US" altLang="ko-KR" sz="1600" dirty="0">
                <a:solidFill>
                  <a:srgbClr val="96262A"/>
                </a:solidFill>
                <a:latin typeface="Courier"/>
                <a:ea typeface="나눔스퀘어 Bold" panose="020B0600000101010101" pitchFamily="50" charset="-127"/>
              </a:rPr>
              <a:t>meta </a:t>
            </a:r>
            <a:r>
              <a:rPr lang="en-US" altLang="ko-KR" sz="1600" dirty="0">
                <a:solidFill>
                  <a:srgbClr val="EE2D28"/>
                </a:solidFill>
                <a:latin typeface="Courier"/>
                <a:ea typeface="나눔스퀘어 Bold" panose="020B0600000101010101" pitchFamily="50" charset="-127"/>
              </a:rPr>
              <a:t>charset</a:t>
            </a:r>
            <a:r>
              <a:rPr lang="en-US" altLang="ko-KR" sz="1600" dirty="0">
                <a:solidFill>
                  <a:srgbClr val="2654A6"/>
                </a:solidFill>
                <a:latin typeface="Courier"/>
                <a:ea typeface="나눔스퀘어 Bold" panose="020B0600000101010101" pitchFamily="50" charset="-127"/>
              </a:rPr>
              <a:t>="utf-8"&gt; </a:t>
            </a:r>
            <a:endParaRPr lang="ko-KR" altLang="en-US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458172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95617" y="360429"/>
            <a:ext cx="721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11-2</a:t>
            </a:r>
            <a:endParaRPr lang="ko-KR" altLang="en-US" b="1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71786" y="1191237"/>
            <a:ext cx="3011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&lt;video&gt; </a:t>
            </a:r>
            <a:r>
              <a:rPr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태그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71785" y="1673559"/>
            <a:ext cx="5352177" cy="38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웹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문서에 비디오 파일 삽입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617" y="2151934"/>
            <a:ext cx="5528345" cy="399356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595617" y="2982742"/>
            <a:ext cx="395492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video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 dirty="0" err="1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src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="media/Painting.mp4"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 dirty="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controls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&gt;&lt;/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video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ko-KR" altLang="en-US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617" y="3386557"/>
            <a:ext cx="4769420" cy="1386953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6668802" y="2982741"/>
            <a:ext cx="33393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video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 dirty="0" err="1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src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="media/Painting.mp4"&gt;&lt;/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video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ko-KR" altLang="en-US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8802" y="3386557"/>
            <a:ext cx="4507812" cy="1538434"/>
          </a:xfrm>
          <a:prstGeom prst="rect">
            <a:avLst/>
          </a:prstGeom>
        </p:spPr>
      </p:pic>
      <p:sp>
        <p:nvSpPr>
          <p:cNvPr id="15" name="제목 3">
            <a:extLst>
              <a:ext uri="{FF2B5EF4-FFF2-40B4-BE49-F238E27FC236}">
                <a16:creationId xmlns:a16="http://schemas.microsoft.com/office/drawing/2014/main" id="{A240331C-BCE7-48E0-9482-1A5EA35E10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727" y="125389"/>
            <a:ext cx="10515600" cy="1325563"/>
          </a:xfrm>
        </p:spPr>
        <p:txBody>
          <a:bodyPr/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멀티미디어 재생하기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– audio, video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태그</a:t>
            </a:r>
          </a:p>
        </p:txBody>
      </p:sp>
    </p:spTree>
    <p:extLst>
      <p:ext uri="{BB962C8B-B14F-4D97-AF65-F5344CB8AC3E}">
        <p14:creationId xmlns:p14="http://schemas.microsoft.com/office/powerpoint/2010/main" val="315615272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95617" y="360429"/>
            <a:ext cx="721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11-2</a:t>
            </a:r>
            <a:endParaRPr lang="ko-KR" altLang="en-US" b="1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71786" y="1191237"/>
            <a:ext cx="3011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&lt;source&gt; </a:t>
            </a:r>
            <a:r>
              <a:rPr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태그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71785" y="1673559"/>
            <a:ext cx="5352177" cy="705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latin typeface="TDc_SSiMyungJo_120_OTF"/>
                <a:ea typeface="나눔스퀘어 Bold" panose="020B0600000101010101" pitchFamily="50" charset="-127"/>
              </a:rPr>
              <a:t>사용자들의 브라우저 환경을  고려해서 최신 브라우저와 이전 브라우저에서 모두 재생할 수 있도록 여러 코덱의 파일을 함께 지정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065" y="2579271"/>
            <a:ext cx="5339331" cy="1866982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864065" y="4756170"/>
            <a:ext cx="442659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video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 dirty="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controls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&lt;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source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 dirty="0" err="1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src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="media/</a:t>
            </a:r>
            <a:r>
              <a:rPr lang="en-US" altLang="ko-KR" sz="1200" dirty="0" err="1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Painting.ogv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 dirty="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type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="video/</a:t>
            </a:r>
            <a:r>
              <a:rPr lang="en-US" altLang="ko-KR" sz="1200" dirty="0" err="1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ogg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"&gt;</a:t>
            </a:r>
            <a:endParaRPr lang="en-US" altLang="ko-KR" sz="12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&lt;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source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 dirty="0" err="1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src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="media/Painting.mp4"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 dirty="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type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="video/mp4"&gt;</a:t>
            </a:r>
            <a:endParaRPr lang="en-US" altLang="ko-KR" sz="12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&lt;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source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 dirty="0" err="1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src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="media/</a:t>
            </a:r>
            <a:r>
              <a:rPr lang="en-US" altLang="ko-KR" sz="1200" dirty="0" err="1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Painting.webm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 dirty="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type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="video/</a:t>
            </a:r>
            <a:r>
              <a:rPr lang="en-US" altLang="ko-KR" sz="1200" dirty="0" err="1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webm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"&gt;</a:t>
            </a:r>
            <a:endParaRPr lang="en-US" altLang="ko-KR" sz="12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video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ko-KR" altLang="en-US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803471" y="1191237"/>
            <a:ext cx="5125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HTML5</a:t>
            </a:r>
            <a:r>
              <a:rPr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지원하지 않는 브라우저에서는</a:t>
            </a:r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?</a:t>
            </a:r>
            <a:endParaRPr lang="ko-KR" altLang="en-US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803470" y="1673559"/>
            <a:ext cx="502500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HTML5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지원 브라우저가 필요하다는 대체 텍스트 표시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6803471" y="3777317"/>
            <a:ext cx="527667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플래시 무비로 변환한 후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&lt;embed&gt;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태그나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&lt;object&gt;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태그로 삽입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6955871" y="2127767"/>
            <a:ext cx="512427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 dirty="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video </a:t>
            </a:r>
            <a:r>
              <a:rPr lang="en-US" altLang="ko-KR" sz="1200" dirty="0">
                <a:solidFill>
                  <a:srgbClr val="FF0D0D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controls</a:t>
            </a:r>
            <a:r>
              <a:rPr lang="en-US" altLang="ko-KR" sz="1200" dirty="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</a:p>
          <a:p>
            <a:r>
              <a:rPr lang="en-US" altLang="ko-KR" sz="1200" dirty="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&lt;</a:t>
            </a:r>
            <a:r>
              <a:rPr lang="en-US" altLang="ko-KR" sz="1200" dirty="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source </a:t>
            </a:r>
            <a:r>
              <a:rPr lang="en-US" altLang="ko-KR" sz="1200" dirty="0" err="1">
                <a:solidFill>
                  <a:srgbClr val="FF0D0D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src</a:t>
            </a:r>
            <a:r>
              <a:rPr lang="en-US" altLang="ko-KR" sz="1200" dirty="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=”media/Painting.mp4” </a:t>
            </a:r>
            <a:r>
              <a:rPr lang="en-US" altLang="ko-KR" sz="1200" dirty="0">
                <a:solidFill>
                  <a:srgbClr val="FF0D0D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type</a:t>
            </a:r>
            <a:r>
              <a:rPr lang="en-US" altLang="ko-KR" sz="1200" dirty="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=”video/mp4”&gt;</a:t>
            </a:r>
          </a:p>
          <a:p>
            <a:r>
              <a:rPr lang="en-US" altLang="ko-KR" sz="1200" dirty="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&lt;</a:t>
            </a:r>
            <a:r>
              <a:rPr lang="en-US" altLang="ko-KR" sz="1200" dirty="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source </a:t>
            </a:r>
            <a:r>
              <a:rPr lang="en-US" altLang="ko-KR" sz="1200" dirty="0" err="1">
                <a:solidFill>
                  <a:srgbClr val="FF0D0D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src</a:t>
            </a:r>
            <a:r>
              <a:rPr lang="en-US" altLang="ko-KR" sz="1200" dirty="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=”media/</a:t>
            </a:r>
            <a:r>
              <a:rPr lang="en-US" altLang="ko-KR" sz="1200" dirty="0" err="1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Painting.webm</a:t>
            </a:r>
            <a:r>
              <a:rPr lang="en-US" altLang="ko-KR" sz="1200" dirty="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” </a:t>
            </a:r>
            <a:r>
              <a:rPr lang="en-US" altLang="ko-KR" sz="1200" dirty="0">
                <a:solidFill>
                  <a:srgbClr val="FF0D0D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type</a:t>
            </a:r>
            <a:r>
              <a:rPr lang="en-US" altLang="ko-KR" sz="1200" dirty="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=”video/</a:t>
            </a:r>
            <a:r>
              <a:rPr lang="en-US" altLang="ko-KR" sz="1200" dirty="0" err="1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webm</a:t>
            </a:r>
            <a:r>
              <a:rPr lang="en-US" altLang="ko-KR" sz="1200" dirty="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”&gt;</a:t>
            </a:r>
          </a:p>
          <a:p>
            <a:r>
              <a:rPr lang="en-US" altLang="ko-KR" sz="1200" dirty="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&lt;</a:t>
            </a:r>
            <a:r>
              <a:rPr lang="en-US" altLang="ko-KR" sz="1200" dirty="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source </a:t>
            </a:r>
            <a:r>
              <a:rPr lang="en-US" altLang="ko-KR" sz="1200" dirty="0" err="1">
                <a:solidFill>
                  <a:srgbClr val="FF0D0D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src</a:t>
            </a:r>
            <a:r>
              <a:rPr lang="en-US" altLang="ko-KR" sz="1200" dirty="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=”media/</a:t>
            </a:r>
            <a:r>
              <a:rPr lang="en-US" altLang="ko-KR" sz="1200" dirty="0" err="1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Painting.ogv</a:t>
            </a:r>
            <a:r>
              <a:rPr lang="en-US" altLang="ko-KR" sz="1200" dirty="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” </a:t>
            </a:r>
            <a:r>
              <a:rPr lang="en-US" altLang="ko-KR" sz="1200" dirty="0">
                <a:solidFill>
                  <a:srgbClr val="FF0D0D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type</a:t>
            </a:r>
            <a:r>
              <a:rPr lang="en-US" altLang="ko-KR" sz="1200" dirty="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=”video/</a:t>
            </a:r>
            <a:r>
              <a:rPr lang="en-US" altLang="ko-KR" sz="1200" dirty="0" err="1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ogg</a:t>
            </a:r>
            <a:r>
              <a:rPr lang="en-US" altLang="ko-KR" sz="1200" dirty="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”&gt;</a:t>
            </a:r>
          </a:p>
          <a:p>
            <a:r>
              <a:rPr lang="ko-KR" altLang="en-US" sz="1200" dirty="0">
                <a:solidFill>
                  <a:srgbClr val="000000"/>
                </a:solidFill>
                <a:latin typeface="TDc_SSiGothic_120_OTF"/>
                <a:ea typeface="D2Coding" panose="020B0609020101020101" pitchFamily="49" charset="-127"/>
              </a:rPr>
              <a:t>  이 영상을 보기 위해서는 </a:t>
            </a:r>
            <a:r>
              <a:rPr lang="en-US" altLang="ko-KR" sz="1200" dirty="0">
                <a:solidFill>
                  <a:srgbClr val="000000"/>
                </a:solidFill>
                <a:latin typeface="TDc_SSiGothic_120_OTF"/>
                <a:ea typeface="D2Coding" panose="020B0609020101020101" pitchFamily="49" charset="-127"/>
              </a:rPr>
              <a:t>HTML5</a:t>
            </a:r>
            <a:r>
              <a:rPr lang="ko-KR" altLang="en-US" sz="1200" dirty="0">
                <a:solidFill>
                  <a:srgbClr val="000000"/>
                </a:solidFill>
                <a:latin typeface="TDc_SSiGothic_120_OTF"/>
                <a:ea typeface="D2Coding" panose="020B0609020101020101" pitchFamily="49" charset="-127"/>
              </a:rPr>
              <a:t>를 지원하는 브라우저가 필요합니다</a:t>
            </a:r>
            <a:r>
              <a:rPr lang="en-US" altLang="ko-KR" sz="1200" dirty="0">
                <a:solidFill>
                  <a:srgbClr val="000000"/>
                </a:solidFill>
                <a:latin typeface="TDc_SSiGothic_120_OTF"/>
                <a:ea typeface="D2Coding" panose="020B0609020101020101" pitchFamily="49" charset="-127"/>
              </a:rPr>
              <a:t>.</a:t>
            </a:r>
          </a:p>
          <a:p>
            <a:r>
              <a:rPr lang="en-US" altLang="ko-KR" sz="1200" dirty="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 dirty="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video</a:t>
            </a:r>
            <a:r>
              <a:rPr lang="en-US" altLang="ko-KR" sz="1200" dirty="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ko-KR" altLang="en-US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6955871" y="4431579"/>
            <a:ext cx="4872606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 dirty="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video </a:t>
            </a:r>
            <a:r>
              <a:rPr lang="en-US" altLang="ko-KR" sz="1200" dirty="0">
                <a:solidFill>
                  <a:srgbClr val="FF0D0D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controls</a:t>
            </a:r>
            <a:r>
              <a:rPr lang="en-US" altLang="ko-KR" sz="1200" dirty="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</a:p>
          <a:p>
            <a:r>
              <a:rPr lang="en-US" altLang="ko-KR" sz="1200" dirty="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&lt;</a:t>
            </a:r>
            <a:r>
              <a:rPr lang="en-US" altLang="ko-KR" sz="1200" dirty="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source </a:t>
            </a:r>
            <a:r>
              <a:rPr lang="en-US" altLang="ko-KR" sz="1200" dirty="0" err="1">
                <a:solidFill>
                  <a:srgbClr val="FF0D0D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src</a:t>
            </a:r>
            <a:r>
              <a:rPr lang="en-US" altLang="ko-KR" sz="1200" dirty="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=”media/Painting.mp4” </a:t>
            </a:r>
            <a:r>
              <a:rPr lang="en-US" altLang="ko-KR" sz="1200" dirty="0">
                <a:solidFill>
                  <a:srgbClr val="FF0D0D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type</a:t>
            </a:r>
            <a:r>
              <a:rPr lang="en-US" altLang="ko-KR" sz="1200" dirty="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=”video/mp4”&gt;</a:t>
            </a:r>
          </a:p>
          <a:p>
            <a:r>
              <a:rPr lang="en-US" altLang="ko-KR" sz="1200" dirty="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&lt;</a:t>
            </a:r>
            <a:r>
              <a:rPr lang="en-US" altLang="ko-KR" sz="1200" dirty="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source </a:t>
            </a:r>
            <a:r>
              <a:rPr lang="en-US" altLang="ko-KR" sz="1200" dirty="0" err="1">
                <a:solidFill>
                  <a:srgbClr val="FF0D0D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src</a:t>
            </a:r>
            <a:r>
              <a:rPr lang="en-US" altLang="ko-KR" sz="1200" dirty="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=”media/</a:t>
            </a:r>
            <a:r>
              <a:rPr lang="en-US" altLang="ko-KR" sz="1200" dirty="0" err="1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Painting.webm</a:t>
            </a:r>
            <a:r>
              <a:rPr lang="en-US" altLang="ko-KR" sz="1200" dirty="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” </a:t>
            </a:r>
            <a:r>
              <a:rPr lang="en-US" altLang="ko-KR" sz="1200" dirty="0">
                <a:solidFill>
                  <a:srgbClr val="FF0D0D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type</a:t>
            </a:r>
            <a:r>
              <a:rPr lang="en-US" altLang="ko-KR" sz="1200" dirty="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=”video/</a:t>
            </a:r>
            <a:r>
              <a:rPr lang="en-US" altLang="ko-KR" sz="1200" dirty="0" err="1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webm</a:t>
            </a:r>
            <a:r>
              <a:rPr lang="en-US" altLang="ko-KR" sz="1200" dirty="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”&gt;</a:t>
            </a:r>
          </a:p>
          <a:p>
            <a:r>
              <a:rPr lang="en-US" altLang="ko-KR" sz="1200" dirty="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&lt;</a:t>
            </a:r>
            <a:r>
              <a:rPr lang="en-US" altLang="ko-KR" sz="1200" dirty="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source </a:t>
            </a:r>
            <a:r>
              <a:rPr lang="en-US" altLang="ko-KR" sz="1200" dirty="0" err="1">
                <a:solidFill>
                  <a:srgbClr val="FF0D0D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src</a:t>
            </a:r>
            <a:r>
              <a:rPr lang="en-US" altLang="ko-KR" sz="1200" dirty="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=”media/</a:t>
            </a:r>
            <a:r>
              <a:rPr lang="en-US" altLang="ko-KR" sz="1200" dirty="0" err="1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Painting.ogv</a:t>
            </a:r>
            <a:r>
              <a:rPr lang="en-US" altLang="ko-KR" sz="1200" dirty="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” </a:t>
            </a:r>
            <a:r>
              <a:rPr lang="en-US" altLang="ko-KR" sz="1200" dirty="0">
                <a:solidFill>
                  <a:srgbClr val="FF0D0D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type</a:t>
            </a:r>
            <a:r>
              <a:rPr lang="en-US" altLang="ko-KR" sz="1200" dirty="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=”video/</a:t>
            </a:r>
            <a:r>
              <a:rPr lang="en-US" altLang="ko-KR" sz="1200" dirty="0" err="1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ogg</a:t>
            </a:r>
            <a:r>
              <a:rPr lang="en-US" altLang="ko-KR" sz="1200" dirty="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”&gt;</a:t>
            </a:r>
          </a:p>
          <a:p>
            <a:r>
              <a:rPr lang="en-US" altLang="ko-KR" sz="1200" dirty="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&lt;</a:t>
            </a:r>
            <a:r>
              <a:rPr lang="en-US" altLang="ko-KR" sz="1200" dirty="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object </a:t>
            </a:r>
            <a:r>
              <a:rPr lang="en-US" altLang="ko-KR" sz="1200" dirty="0">
                <a:solidFill>
                  <a:srgbClr val="FF0D0D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data</a:t>
            </a:r>
            <a:r>
              <a:rPr lang="en-US" altLang="ko-KR" sz="1200" dirty="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=”media/Painting.swf” </a:t>
            </a:r>
            <a:r>
              <a:rPr lang="en-US" altLang="ko-KR" sz="1200" dirty="0">
                <a:solidFill>
                  <a:srgbClr val="FF0D0D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type</a:t>
            </a:r>
            <a:r>
              <a:rPr lang="en-US" altLang="ko-KR" sz="1200" dirty="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=”application/x-shockwave-flash”&gt;&lt;/</a:t>
            </a:r>
            <a:r>
              <a:rPr lang="en-US" altLang="ko-KR" sz="1200" dirty="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object</a:t>
            </a:r>
            <a:r>
              <a:rPr lang="en-US" altLang="ko-KR" sz="1200" dirty="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</a:p>
          <a:p>
            <a:r>
              <a:rPr lang="en-US" altLang="ko-KR" sz="1200" dirty="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 dirty="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video</a:t>
            </a:r>
            <a:r>
              <a:rPr lang="en-US" altLang="ko-KR" sz="1200" dirty="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ko-KR" altLang="en-US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제목 3">
            <a:extLst>
              <a:ext uri="{FF2B5EF4-FFF2-40B4-BE49-F238E27FC236}">
                <a16:creationId xmlns:a16="http://schemas.microsoft.com/office/drawing/2014/main" id="{6E2A0E96-FC5F-4791-83FF-D5084BDC16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727" y="125389"/>
            <a:ext cx="10515600" cy="1325563"/>
          </a:xfrm>
        </p:spPr>
        <p:txBody>
          <a:bodyPr/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멀티미디어 재생하기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– audio, video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태그</a:t>
            </a:r>
          </a:p>
        </p:txBody>
      </p:sp>
    </p:spTree>
    <p:extLst>
      <p:ext uri="{BB962C8B-B14F-4D97-AF65-F5344CB8AC3E}">
        <p14:creationId xmlns:p14="http://schemas.microsoft.com/office/powerpoint/2010/main" val="286861444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95617" y="360429"/>
            <a:ext cx="721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11-2</a:t>
            </a:r>
            <a:endParaRPr lang="ko-KR" altLang="en-US" b="1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3" name="내용 개체 틀 2"/>
          <p:cNvSpPr txBox="1">
            <a:spLocks/>
          </p:cNvSpPr>
          <p:nvPr/>
        </p:nvSpPr>
        <p:spPr>
          <a:xfrm>
            <a:off x="491672" y="1847749"/>
            <a:ext cx="11117262" cy="4443993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1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width, height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비디오 크기 조절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controls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: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미디어 파일에 컨트롤 막대 표시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표시되는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컨트롤 막대는 웹 브라우저마다 다르며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사용할 수 있는 명령도 조금씩 다르다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b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en-US" altLang="ko-KR" sz="1300" dirty="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300" dirty="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video </a:t>
            </a:r>
            <a:r>
              <a:rPr lang="en-US" altLang="ko-KR" sz="1300" dirty="0" err="1">
                <a:solidFill>
                  <a:srgbClr val="FF0D0D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src</a:t>
            </a:r>
            <a:r>
              <a:rPr lang="en-US" altLang="ko-KR" sz="1300" dirty="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=”media/Painting.mp4” </a:t>
            </a:r>
            <a:r>
              <a:rPr lang="en-US" altLang="ko-KR" sz="1300" dirty="0">
                <a:solidFill>
                  <a:srgbClr val="FF0D0D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controls</a:t>
            </a:r>
            <a:r>
              <a:rPr lang="en-US" altLang="ko-KR" sz="1300" dirty="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&gt;&lt;/</a:t>
            </a:r>
            <a:r>
              <a:rPr lang="en-US" altLang="ko-KR" sz="1300" dirty="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video</a:t>
            </a:r>
            <a:r>
              <a:rPr lang="en-US" altLang="ko-KR" sz="1300" dirty="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3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60000"/>
              </a:lnSpc>
            </a:pPr>
            <a:r>
              <a:rPr lang="en-US" altLang="ko-KR" sz="1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preload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: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재생하기 전에 비디오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파일을 모두 </a:t>
            </a:r>
            <a:r>
              <a:rPr lang="ko-KR" altLang="en-US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다운로드할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것인지 또는 일부 정보만 </a:t>
            </a:r>
            <a:r>
              <a:rPr lang="ko-KR" altLang="en-US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다운로드할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것인지 여부를 지정한다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 </a:t>
            </a:r>
          </a:p>
          <a:p>
            <a:pPr lvl="1">
              <a:lnSpc>
                <a:spcPct val="160000"/>
              </a:lnSpc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none –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재생 버튼을 눌러야 다운로드하기 시작  </a:t>
            </a:r>
            <a:r>
              <a:rPr lang="en-US" altLang="ko-KR" sz="1000" dirty="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000" dirty="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video </a:t>
            </a:r>
            <a:r>
              <a:rPr lang="en-US" altLang="ko-KR" sz="1000" dirty="0" err="1">
                <a:solidFill>
                  <a:srgbClr val="FF0D0D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src</a:t>
            </a:r>
            <a:r>
              <a:rPr lang="en-US" altLang="ko-KR" sz="1000" dirty="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=”media/Painting.mp4” </a:t>
            </a:r>
            <a:r>
              <a:rPr lang="en-US" altLang="ko-KR" sz="1000" dirty="0">
                <a:solidFill>
                  <a:srgbClr val="FF0D0D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controls preload</a:t>
            </a:r>
            <a:r>
              <a:rPr lang="en-US" altLang="ko-KR" sz="1000" dirty="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=”none”&gt;&lt;/</a:t>
            </a:r>
            <a:r>
              <a:rPr lang="en-US" altLang="ko-KR" sz="1000" dirty="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video</a:t>
            </a:r>
            <a:r>
              <a:rPr lang="en-US" altLang="ko-KR" sz="1000" dirty="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lvl="1">
              <a:lnSpc>
                <a:spcPct val="160000"/>
              </a:lnSpc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metadata –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미디어 파일 전체를 다운로드하지 않고 메타 정보만 다운로드   </a:t>
            </a:r>
            <a:r>
              <a:rPr lang="en-US" altLang="ko-KR" sz="1000" dirty="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000" dirty="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video </a:t>
            </a:r>
            <a:r>
              <a:rPr lang="en-US" altLang="ko-KR" sz="1000" dirty="0" err="1">
                <a:solidFill>
                  <a:srgbClr val="FF0D0D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src</a:t>
            </a:r>
            <a:r>
              <a:rPr lang="en-US" altLang="ko-KR" sz="1000" dirty="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=”media/Painting.mp4” </a:t>
            </a:r>
            <a:r>
              <a:rPr lang="en-US" altLang="ko-KR" sz="1000" dirty="0">
                <a:solidFill>
                  <a:srgbClr val="FF0D0D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controls preload</a:t>
            </a:r>
            <a:r>
              <a:rPr lang="en-US" altLang="ko-KR" sz="1000" dirty="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=”metadata”&gt;&lt;/</a:t>
            </a:r>
            <a:r>
              <a:rPr lang="en-US" altLang="ko-KR" sz="1000" dirty="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video</a:t>
            </a:r>
            <a:r>
              <a:rPr lang="en-US" altLang="ko-KR" sz="1000" dirty="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lvl="1">
              <a:lnSpc>
                <a:spcPct val="160000"/>
              </a:lnSpc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auto –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웹 문서를 </a:t>
            </a:r>
            <a:r>
              <a:rPr lang="ko-KR" altLang="en-US" sz="10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로드할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때 미디어 파일도 모두 다운로드</a:t>
            </a: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기본값  </a:t>
            </a:r>
            <a:r>
              <a:rPr lang="en-US" altLang="ko-KR" sz="1000" dirty="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000" dirty="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video </a:t>
            </a:r>
            <a:r>
              <a:rPr lang="en-US" altLang="ko-KR" sz="1000" dirty="0" err="1">
                <a:solidFill>
                  <a:srgbClr val="FF0D0D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src</a:t>
            </a:r>
            <a:r>
              <a:rPr lang="en-US" altLang="ko-KR" sz="1000" dirty="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=”media/Painting.mp4” </a:t>
            </a:r>
            <a:r>
              <a:rPr lang="en-US" altLang="ko-KR" sz="1000" dirty="0">
                <a:solidFill>
                  <a:srgbClr val="FF0D0D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controls preload</a:t>
            </a:r>
            <a:r>
              <a:rPr lang="en-US" altLang="ko-KR" sz="1000" dirty="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=”auto”&gt;&lt;/</a:t>
            </a:r>
            <a:r>
              <a:rPr lang="en-US" altLang="ko-KR" sz="1000" dirty="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video</a:t>
            </a:r>
            <a:r>
              <a:rPr lang="en-US" altLang="ko-KR" sz="1000" dirty="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60000"/>
              </a:lnSpc>
            </a:pPr>
            <a:r>
              <a:rPr lang="en-US" altLang="ko-KR" sz="1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muted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비디오를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재생할 때 소리는 끄고 화면만 재생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비디오를 문서 배경으로 사용하거나 소리가 필요하지 않을 때 사용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60000"/>
              </a:lnSpc>
            </a:pPr>
            <a:r>
              <a:rPr lang="en-US" altLang="ko-KR" sz="1400" b="1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autoplay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: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미디어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파일을 다운로드하자마 자동으로 재생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  <a:r>
              <a:rPr lang="ko-KR" altLang="en-US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모바일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기기에서는 자동 재생되지 않는다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>
              <a:lnSpc>
                <a:spcPct val="160000"/>
              </a:lnSpc>
            </a:pPr>
            <a:r>
              <a:rPr lang="en-US" altLang="ko-KR" sz="1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loop : 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미디어 파일 반복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재생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속성 값 없이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loop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라고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하면 된다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>
              <a:lnSpc>
                <a:spcPct val="160000"/>
              </a:lnSpc>
            </a:pPr>
            <a:r>
              <a:rPr lang="en-US" altLang="ko-KR" sz="1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poster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: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포스터 이미지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비디오를 재생할 수 없을 경우 비디오 화면 자리에 대신 표시하는 이미지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지정 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/>
            </a:r>
            <a:b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en-US" altLang="ko-KR" sz="1300" dirty="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300" dirty="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video </a:t>
            </a:r>
            <a:r>
              <a:rPr lang="en-US" altLang="ko-KR" sz="1300" dirty="0" err="1">
                <a:solidFill>
                  <a:srgbClr val="FF0D0D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src</a:t>
            </a:r>
            <a:r>
              <a:rPr lang="en-US" altLang="ko-KR" sz="1300" dirty="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=”media/Painting.mp4” </a:t>
            </a:r>
            <a:r>
              <a:rPr lang="en-US" altLang="ko-KR" sz="1300" dirty="0">
                <a:solidFill>
                  <a:srgbClr val="FF0D0D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controls poster</a:t>
            </a:r>
            <a:r>
              <a:rPr lang="en-US" altLang="ko-KR" sz="1300" dirty="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=”fireworks.jpg”&gt;&lt;/</a:t>
            </a:r>
            <a:r>
              <a:rPr lang="en-US" altLang="ko-KR" sz="1300" dirty="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video</a:t>
            </a:r>
            <a:r>
              <a:rPr lang="en-US" altLang="ko-KR" sz="1300" dirty="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제목 3">
            <a:extLst>
              <a:ext uri="{FF2B5EF4-FFF2-40B4-BE49-F238E27FC236}">
                <a16:creationId xmlns:a16="http://schemas.microsoft.com/office/drawing/2014/main" id="{7218F176-EE2D-4438-BFC7-C96385A10D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727" y="125389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audio, video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태그의 속성</a:t>
            </a:r>
          </a:p>
        </p:txBody>
      </p:sp>
    </p:spTree>
    <p:extLst>
      <p:ext uri="{BB962C8B-B14F-4D97-AF65-F5344CB8AC3E}">
        <p14:creationId xmlns:p14="http://schemas.microsoft.com/office/powerpoint/2010/main" val="185840820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595617" y="169813"/>
            <a:ext cx="10515600" cy="1325563"/>
          </a:xfrm>
        </p:spPr>
        <p:txBody>
          <a:bodyPr/>
          <a:lstStyle/>
          <a:p>
            <a:r>
              <a:rPr lang="ko-KR" altLang="en-US" dirty="0"/>
              <a:t>오디오 </a:t>
            </a:r>
            <a:r>
              <a:rPr lang="en-US" altLang="ko-KR" dirty="0"/>
              <a:t>&amp; </a:t>
            </a:r>
            <a:r>
              <a:rPr lang="ko-KR" altLang="en-US" dirty="0"/>
              <a:t>비디오 재생하기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95617" y="1191236"/>
            <a:ext cx="4303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&lt;track&gt; </a:t>
            </a:r>
            <a:r>
              <a:rPr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태그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21453" y="1644242"/>
            <a:ext cx="9110444" cy="7075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비디오에 외부 자막 파일을 연결하는 태그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청각 장애인 뿐만 아니라 주변 소음이나 소리를 들을 수 없는 상황에서 비디오 </a:t>
            </a:r>
            <a:r>
              <a:rPr lang="ko-KR" altLang="en-US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내용을이해하는데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도움이 됨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565" y="2575114"/>
            <a:ext cx="6204882" cy="351508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956344" y="3118830"/>
            <a:ext cx="9177556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3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① </a:t>
            </a:r>
            <a:r>
              <a:rPr lang="en-US" altLang="ko-KR" sz="13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kind </a:t>
            </a:r>
            <a:r>
              <a:rPr lang="ko-KR" altLang="en-US" sz="13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속성 </a:t>
            </a:r>
            <a:r>
              <a:rPr lang="en-US" altLang="ko-KR" sz="13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</a:t>
            </a:r>
            <a:r>
              <a:rPr lang="ko-KR" altLang="en-US" sz="13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자막 종류 지정</a:t>
            </a:r>
            <a:endParaRPr lang="en-US" altLang="ko-KR" sz="13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3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3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3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3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3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3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3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3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3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② </a:t>
            </a:r>
            <a:r>
              <a:rPr lang="en-US" altLang="ko-KR" sz="13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src</a:t>
            </a:r>
            <a:r>
              <a:rPr lang="en-US" altLang="ko-KR" sz="13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3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속성 </a:t>
            </a:r>
            <a:r>
              <a:rPr lang="en-US" altLang="ko-KR" sz="13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</a:t>
            </a:r>
            <a:r>
              <a:rPr lang="ko-KR" altLang="en-US" sz="13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자막 텍스트의 파일 경로 지정     ③ </a:t>
            </a:r>
            <a:r>
              <a:rPr lang="en-US" altLang="ko-KR" sz="13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srclang</a:t>
            </a:r>
            <a:r>
              <a:rPr lang="en-US" altLang="ko-KR" sz="13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3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속성 </a:t>
            </a:r>
            <a:r>
              <a:rPr lang="en-US" altLang="ko-KR" sz="13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</a:t>
            </a:r>
            <a:r>
              <a:rPr lang="ko-KR" altLang="en-US" sz="13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 언어 지정</a:t>
            </a:r>
            <a:endParaRPr lang="en-US" altLang="ko-KR" sz="13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3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④ </a:t>
            </a:r>
            <a:r>
              <a:rPr lang="en-US" altLang="ko-KR" sz="13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label </a:t>
            </a:r>
            <a:r>
              <a:rPr lang="ko-KR" altLang="en-US" sz="13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속성 </a:t>
            </a:r>
            <a:r>
              <a:rPr lang="en-US" altLang="ko-KR" sz="13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</a:t>
            </a:r>
            <a:r>
              <a:rPr lang="ko-KR" altLang="en-US" sz="13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자막이 여러 개일 경우</a:t>
            </a:r>
            <a:r>
              <a:rPr lang="en-US" altLang="ko-KR" sz="13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3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자막 식별 제목 표시</a:t>
            </a:r>
            <a:endParaRPr lang="en-US" altLang="ko-KR" sz="13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3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⑤ default </a:t>
            </a:r>
            <a:r>
              <a:rPr lang="ko-KR" altLang="en-US" sz="13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속성 </a:t>
            </a:r>
            <a:r>
              <a:rPr lang="en-US" altLang="ko-KR" sz="13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</a:t>
            </a:r>
            <a:r>
              <a:rPr lang="ko-KR" altLang="en-US" sz="13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자막 파일이 여러 개일 경우</a:t>
            </a:r>
            <a:r>
              <a:rPr lang="en-US" altLang="ko-KR" sz="13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3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기본으로 사용할 자막을 </a:t>
            </a:r>
            <a:r>
              <a:rPr lang="en-US" altLang="ko-KR" sz="13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default</a:t>
            </a:r>
            <a:r>
              <a:rPr lang="ko-KR" altLang="en-US" sz="13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지정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8357" y="3518981"/>
            <a:ext cx="6059648" cy="2157397"/>
          </a:xfrm>
          <a:prstGeom prst="rect">
            <a:avLst/>
          </a:prstGeom>
        </p:spPr>
      </p:pic>
      <p:grpSp>
        <p:nvGrpSpPr>
          <p:cNvPr id="10" name="그룹 9"/>
          <p:cNvGrpSpPr/>
          <p:nvPr/>
        </p:nvGrpSpPr>
        <p:grpSpPr>
          <a:xfrm>
            <a:off x="7579195" y="4060272"/>
            <a:ext cx="4505403" cy="768239"/>
            <a:chOff x="7579195" y="4060272"/>
            <a:chExt cx="4505403" cy="768239"/>
          </a:xfrm>
        </p:grpSpPr>
        <p:sp>
          <p:nvSpPr>
            <p:cNvPr id="8" name="직사각형 7"/>
            <p:cNvSpPr/>
            <p:nvPr/>
          </p:nvSpPr>
          <p:spPr>
            <a:xfrm>
              <a:off x="7579195" y="4366846"/>
              <a:ext cx="4505403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200" dirty="0">
                  <a:solidFill>
                    <a:srgbClr val="0D40FF"/>
                  </a:solidFill>
                  <a:latin typeface="D2Coding" panose="020B0609020101020101" pitchFamily="49" charset="-127"/>
                  <a:ea typeface="D2Coding" panose="020B0609020101020101" pitchFamily="49" charset="-127"/>
                </a:rPr>
                <a:t>&lt;</a:t>
              </a:r>
              <a:r>
                <a:rPr lang="en-US" altLang="ko-KR" sz="1200" dirty="0">
                  <a:solidFill>
                    <a:srgbClr val="800000"/>
                  </a:solidFill>
                  <a:latin typeface="D2Coding" panose="020B0609020101020101" pitchFamily="49" charset="-127"/>
                  <a:ea typeface="D2Coding" panose="020B0609020101020101" pitchFamily="49" charset="-127"/>
                </a:rPr>
                <a:t>track </a:t>
              </a:r>
              <a:r>
                <a:rPr lang="en-US" altLang="ko-KR" sz="1200" dirty="0">
                  <a:solidFill>
                    <a:srgbClr val="FF0D0D"/>
                  </a:solidFill>
                  <a:latin typeface="D2Coding" panose="020B0609020101020101" pitchFamily="49" charset="-127"/>
                  <a:ea typeface="D2Coding" panose="020B0609020101020101" pitchFamily="49" charset="-127"/>
                </a:rPr>
                <a:t>kind</a:t>
              </a:r>
              <a:r>
                <a:rPr lang="en-US" altLang="ko-KR" sz="1200" dirty="0">
                  <a:solidFill>
                    <a:srgbClr val="0D40FF"/>
                  </a:solidFill>
                  <a:latin typeface="D2Coding" panose="020B0609020101020101" pitchFamily="49" charset="-127"/>
                  <a:ea typeface="D2Coding" panose="020B0609020101020101" pitchFamily="49" charset="-127"/>
                </a:rPr>
                <a:t>=”subtitles” </a:t>
              </a:r>
              <a:r>
                <a:rPr lang="en-US" altLang="ko-KR" sz="1200" dirty="0" err="1">
                  <a:solidFill>
                    <a:srgbClr val="FF0D0D"/>
                  </a:solidFill>
                  <a:latin typeface="D2Coding" panose="020B0609020101020101" pitchFamily="49" charset="-127"/>
                  <a:ea typeface="D2Coding" panose="020B0609020101020101" pitchFamily="49" charset="-127"/>
                </a:rPr>
                <a:t>src</a:t>
              </a:r>
              <a:r>
                <a:rPr lang="en-US" altLang="ko-KR" sz="1200" dirty="0">
                  <a:solidFill>
                    <a:srgbClr val="0D40FF"/>
                  </a:solidFill>
                  <a:latin typeface="D2Coding" panose="020B0609020101020101" pitchFamily="49" charset="-127"/>
                  <a:ea typeface="D2Coding" panose="020B0609020101020101" pitchFamily="49" charset="-127"/>
                </a:rPr>
                <a:t>=”</a:t>
              </a:r>
              <a:r>
                <a:rPr lang="en-US" altLang="ko-KR" sz="1200" dirty="0" err="1">
                  <a:solidFill>
                    <a:srgbClr val="0D40FF"/>
                  </a:solidFill>
                  <a:latin typeface="D2Coding" panose="020B0609020101020101" pitchFamily="49" charset="-127"/>
                  <a:ea typeface="D2Coding" panose="020B0609020101020101" pitchFamily="49" charset="-127"/>
                </a:rPr>
                <a:t>Wildlife.vtt</a:t>
              </a:r>
              <a:r>
                <a:rPr lang="en-US" altLang="ko-KR" sz="1200" dirty="0">
                  <a:solidFill>
                    <a:srgbClr val="0D40FF"/>
                  </a:solidFill>
                  <a:latin typeface="D2Coding" panose="020B0609020101020101" pitchFamily="49" charset="-127"/>
                  <a:ea typeface="D2Coding" panose="020B0609020101020101" pitchFamily="49" charset="-127"/>
                </a:rPr>
                <a:t>” </a:t>
              </a:r>
              <a:r>
                <a:rPr lang="en-US" altLang="ko-KR" sz="1200" dirty="0" err="1">
                  <a:solidFill>
                    <a:srgbClr val="FF0D0D"/>
                  </a:solidFill>
                  <a:latin typeface="D2Coding" panose="020B0609020101020101" pitchFamily="49" charset="-127"/>
                  <a:ea typeface="D2Coding" panose="020B0609020101020101" pitchFamily="49" charset="-127"/>
                </a:rPr>
                <a:t>srclang</a:t>
              </a:r>
              <a:r>
                <a:rPr lang="en-US" altLang="ko-KR" sz="1200" dirty="0">
                  <a:solidFill>
                    <a:srgbClr val="0D40FF"/>
                  </a:solidFill>
                  <a:latin typeface="D2Coding" panose="020B0609020101020101" pitchFamily="49" charset="-127"/>
                  <a:ea typeface="D2Coding" panose="020B0609020101020101" pitchFamily="49" charset="-127"/>
                </a:rPr>
                <a:t>=”ko” </a:t>
              </a:r>
              <a:r>
                <a:rPr lang="en-US" altLang="ko-KR" sz="1200" dirty="0">
                  <a:solidFill>
                    <a:srgbClr val="FF0D0D"/>
                  </a:solidFill>
                  <a:latin typeface="D2Coding" panose="020B0609020101020101" pitchFamily="49" charset="-127"/>
                  <a:ea typeface="D2Coding" panose="020B0609020101020101" pitchFamily="49" charset="-127"/>
                </a:rPr>
                <a:t>label</a:t>
              </a:r>
              <a:r>
                <a:rPr lang="en-US" altLang="ko-KR" sz="1200" dirty="0">
                  <a:solidFill>
                    <a:srgbClr val="0D40FF"/>
                  </a:solidFill>
                  <a:latin typeface="D2Coding" panose="020B0609020101020101" pitchFamily="49" charset="-127"/>
                  <a:ea typeface="D2Coding" panose="020B0609020101020101" pitchFamily="49" charset="-127"/>
                </a:rPr>
                <a:t>=”</a:t>
              </a:r>
              <a:r>
                <a:rPr lang="en-US" altLang="ko-KR" sz="1200" dirty="0" err="1">
                  <a:solidFill>
                    <a:srgbClr val="0D40FF"/>
                  </a:solidFill>
                  <a:latin typeface="D2Coding" panose="020B0609020101020101" pitchFamily="49" charset="-127"/>
                  <a:ea typeface="D2Coding" panose="020B0609020101020101" pitchFamily="49" charset="-127"/>
                </a:rPr>
                <a:t>korean</a:t>
              </a:r>
              <a:r>
                <a:rPr lang="en-US" altLang="ko-KR" sz="1200" dirty="0">
                  <a:solidFill>
                    <a:srgbClr val="0D40FF"/>
                  </a:solidFill>
                  <a:latin typeface="D2Coding" panose="020B0609020101020101" pitchFamily="49" charset="-127"/>
                  <a:ea typeface="D2Coding" panose="020B0609020101020101" pitchFamily="49" charset="-127"/>
                </a:rPr>
                <a:t>” </a:t>
              </a:r>
              <a:r>
                <a:rPr lang="en-US" altLang="ko-KR" sz="1200" dirty="0">
                  <a:solidFill>
                    <a:srgbClr val="FF0D0D"/>
                  </a:solidFill>
                  <a:latin typeface="D2Coding" panose="020B0609020101020101" pitchFamily="49" charset="-127"/>
                  <a:ea typeface="D2Coding" panose="020B0609020101020101" pitchFamily="49" charset="-127"/>
                </a:rPr>
                <a:t>default</a:t>
              </a:r>
              <a:r>
                <a:rPr lang="en-US" altLang="ko-KR" sz="1200" dirty="0">
                  <a:solidFill>
                    <a:srgbClr val="0D40FF"/>
                  </a:solidFill>
                  <a:latin typeface="D2Coding" panose="020B0609020101020101" pitchFamily="49" charset="-127"/>
                  <a:ea typeface="D2Coding" panose="020B0609020101020101" pitchFamily="49" charset="-127"/>
                </a:rPr>
                <a:t>&gt;</a:t>
              </a:r>
              <a:endPara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579195" y="4060272"/>
              <a:ext cx="70073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예</a:t>
              </a:r>
              <a:r>
                <a:rPr lang="en-US" altLang="ko-KR" sz="12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)</a:t>
              </a:r>
              <a:endParaRPr lang="ko-KR" altLang="en-US" sz="1200" b="1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844674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463491" y="176986"/>
            <a:ext cx="10515600" cy="1325563"/>
          </a:xfrm>
        </p:spPr>
        <p:txBody>
          <a:bodyPr/>
          <a:lstStyle/>
          <a:p>
            <a:r>
              <a:rPr lang="ko-KR" altLang="en-US" dirty="0"/>
              <a:t>문서 구조를 위한 </a:t>
            </a:r>
            <a:r>
              <a:rPr lang="en-US" altLang="ko-KR" dirty="0"/>
              <a:t>HTML5 Semantic</a:t>
            </a:r>
            <a:r>
              <a:rPr lang="ko-KR" altLang="en-US" dirty="0"/>
              <a:t> 태그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sz="2000" dirty="0"/>
              <a:t>-</a:t>
            </a:r>
            <a:r>
              <a:rPr lang="ko-KR" altLang="en-US" sz="2000" dirty="0"/>
              <a:t>의미를 담은 태그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62063" y="1719743"/>
            <a:ext cx="3443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&lt;header&gt; </a:t>
            </a:r>
            <a:r>
              <a:rPr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태그</a:t>
            </a:r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– </a:t>
            </a:r>
            <a:r>
              <a:rPr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머리말 지정하기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562062" y="2089075"/>
            <a:ext cx="6576969" cy="10307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사이트 전체의 제목 부분이 될 수도 있고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본문의 제목 부분이 될 수도 있다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주로 페이지 맨 위쪽이나 왼쪽에 삽입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&lt;form&gt;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태그를 사용해 검색 창을 넣거나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&lt;nav&gt;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태그를 사용해 사이트 메뉴를 넣음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192" y="3304351"/>
            <a:ext cx="2813720" cy="2355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28671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20786" y="360429"/>
            <a:ext cx="6795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10-2</a:t>
            </a:r>
            <a:endParaRPr lang="ko-KR" altLang="en-US" b="1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6221338" y="1264778"/>
            <a:ext cx="0" cy="5144568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98877" y="1166070"/>
            <a:ext cx="3070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&lt;nav&gt; </a:t>
            </a:r>
            <a:r>
              <a:rPr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태그</a:t>
            </a:r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– </a:t>
            </a:r>
            <a:r>
              <a:rPr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내비게이션 링크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593111" y="1535402"/>
            <a:ext cx="5173263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같은 사이트 안의 문서나 다른 사이트의 문서로 연결하는 링크를 나타냄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내비게이션 </a:t>
            </a:r>
            <a:r>
              <a:rPr lang="ko-KR" altLang="en-US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메뉴뿐만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아니라 </a:t>
            </a:r>
            <a:r>
              <a:rPr lang="ko-KR" altLang="en-US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푸터에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있는 사이트 링크 모음 부분에도 사용됨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877" y="3477304"/>
            <a:ext cx="6149752" cy="2095200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7133852" y="1535402"/>
            <a:ext cx="3965196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div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 dirty="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class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="container"&gt;</a:t>
            </a:r>
            <a:endParaRPr lang="en-US" altLang="ko-KR" sz="12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header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h1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en-US" altLang="ko-KR" sz="1200" dirty="0" err="1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Joandora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h1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ko-KR" altLang="en-US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h2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ko-KR" altLang="en-US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가장 제주다운 </a:t>
            </a:r>
            <a:r>
              <a:rPr lang="ko-KR" alt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수산리집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h2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ko-KR" altLang="en-US" sz="12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header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</a:t>
            </a:r>
          </a:p>
          <a:p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nav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 dirty="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class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</a:t>
            </a:r>
            <a:r>
              <a:rPr lang="en-US" altLang="ko-KR" sz="1200" dirty="0" err="1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navi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"&gt;</a:t>
            </a:r>
            <a:endParaRPr lang="en-US" altLang="ko-KR" sz="12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    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ul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      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li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&gt;&lt;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a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 dirty="0" err="1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href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="#"&gt;</a:t>
            </a:r>
            <a:r>
              <a:rPr lang="ko-KR" altLang="en-US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이용 안내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a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&gt;&lt;/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li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      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li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&gt;&lt;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a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 dirty="0" err="1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href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="#"&gt;</a:t>
            </a:r>
            <a:r>
              <a:rPr lang="ko-KR" altLang="en-US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객실 소개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a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&gt;&lt;/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li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      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li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&gt;&lt;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a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 dirty="0" err="1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href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="#"&gt;</a:t>
            </a:r>
            <a:r>
              <a:rPr lang="ko-KR" altLang="en-US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예약 방법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a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&gt;&lt;/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li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      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li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&gt;&lt;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a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 dirty="0" err="1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href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="#"&gt;</a:t>
            </a:r>
            <a:r>
              <a:rPr lang="ko-KR" altLang="en-US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예약하기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a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&gt;&lt;/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li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    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ul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nav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</a:p>
          <a:p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div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ko-KR" altLang="en-US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1363" y="4524904"/>
            <a:ext cx="4097685" cy="1597753"/>
          </a:xfrm>
          <a:prstGeom prst="rect">
            <a:avLst/>
          </a:prstGeom>
        </p:spPr>
      </p:pic>
      <p:sp>
        <p:nvSpPr>
          <p:cNvPr id="12" name="제목 3">
            <a:extLst>
              <a:ext uri="{FF2B5EF4-FFF2-40B4-BE49-F238E27FC236}">
                <a16:creationId xmlns:a16="http://schemas.microsoft.com/office/drawing/2014/main" id="{39A4F374-1444-45E4-A83A-1DEE12BC9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491" y="176986"/>
            <a:ext cx="10515600" cy="1325563"/>
          </a:xfrm>
        </p:spPr>
        <p:txBody>
          <a:bodyPr/>
          <a:lstStyle/>
          <a:p>
            <a:r>
              <a:rPr lang="ko-KR" altLang="en-US" dirty="0"/>
              <a:t>문서 구조를 위한 </a:t>
            </a:r>
            <a:r>
              <a:rPr lang="en-US" altLang="ko-KR" dirty="0"/>
              <a:t>HTML5 Semantic</a:t>
            </a:r>
            <a:r>
              <a:rPr lang="ko-KR" altLang="en-US" dirty="0"/>
              <a:t> 태그</a:t>
            </a:r>
          </a:p>
        </p:txBody>
      </p:sp>
    </p:spTree>
    <p:extLst>
      <p:ext uri="{BB962C8B-B14F-4D97-AF65-F5344CB8AC3E}">
        <p14:creationId xmlns:p14="http://schemas.microsoft.com/office/powerpoint/2010/main" val="329846422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20786" y="360429"/>
            <a:ext cx="6795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10-2</a:t>
            </a:r>
            <a:endParaRPr lang="ko-KR" altLang="en-US" b="1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0786" y="1166070"/>
            <a:ext cx="3738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&lt;section&gt; </a:t>
            </a:r>
            <a:r>
              <a:rPr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태그</a:t>
            </a:r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– </a:t>
            </a:r>
            <a:r>
              <a:rPr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주제별 콘텐츠 영역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620785" y="1535402"/>
            <a:ext cx="5173263" cy="705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문서에서 주제별로 콘텐츠를 묶을 때 사용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섹션 제목을 나타내는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</a:t>
            </a:r>
            <a:r>
              <a:rPr lang="en-US" altLang="ko-KR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</a:t>
            </a:r>
            <a:r>
              <a:rPr lang="en-US" altLang="ko-KR" sz="1400" i="1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&gt;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태그가 함께 사용됨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6221338" y="1264778"/>
            <a:ext cx="0" cy="5144568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20785" y="2503810"/>
            <a:ext cx="29441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&lt;article&gt; </a:t>
            </a:r>
            <a:r>
              <a:rPr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태그</a:t>
            </a:r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– </a:t>
            </a:r>
            <a:r>
              <a:rPr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콘텐츠 내용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620784" y="2873142"/>
            <a:ext cx="5173263" cy="10307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웹 상의 실제 내용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태그 적용 부분을 떼어내 독립적으로 배포하거나 재사용하더라도 완전히 하나의 콘텐츠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20785" y="4304303"/>
            <a:ext cx="3312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&lt;aside&gt; </a:t>
            </a:r>
            <a:r>
              <a:rPr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태그</a:t>
            </a:r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– </a:t>
            </a:r>
            <a:r>
              <a:rPr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본문</a:t>
            </a:r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이외의 내용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620784" y="4673635"/>
            <a:ext cx="5173263" cy="10307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본문 내용 외에 주변에 표시되는 기타 내용들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필수 요소가 아니므로 광고나 링크 모음 등 문서의 메인 내용에 영향을 미치지 않는 내용들을 넣을 때 사용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6395207" y="1080685"/>
            <a:ext cx="5424881" cy="323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article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&lt;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section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 dirty="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class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="content"&gt;</a:t>
            </a:r>
            <a:endParaRPr lang="en-US" altLang="ko-KR" sz="12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  &lt;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h2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ko-KR" altLang="en-US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요안도라 소개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h2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  &lt;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h3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¤ </a:t>
            </a:r>
            <a:r>
              <a:rPr lang="ko-KR" altLang="en-US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요안도라는 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…… </a:t>
            </a:r>
            <a:r>
              <a:rPr lang="ko-KR" altLang="en-US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농어촌 민박입니다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h3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ko-KR" altLang="en-US" sz="12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  &lt;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p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ko-KR" altLang="en-US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성산의 날씨는 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…… </a:t>
            </a:r>
            <a:r>
              <a:rPr lang="ko-KR" alt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많아질듯</a:t>
            </a:r>
            <a:r>
              <a:rPr lang="ko-KR" altLang="en-US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합니다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p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ko-KR" altLang="en-US" sz="12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  &lt;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p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ko-KR" altLang="en-US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오늘은 사진에 보이는 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…… </a:t>
            </a:r>
            <a:r>
              <a:rPr lang="ko-KR" altLang="en-US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달았습니다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p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ko-KR" altLang="en-US" sz="12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  &lt;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p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ko-KR" altLang="en-US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내일은 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…… </a:t>
            </a:r>
            <a:r>
              <a:rPr lang="ko-KR" altLang="en-US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예정입니다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. 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 dirty="0" err="1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br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 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……</a:t>
            </a:r>
            <a:r>
              <a:rPr lang="ko-KR" altLang="en-US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알리려고 합니다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p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  &lt;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div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 dirty="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class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="banner"&gt;&lt;</a:t>
            </a:r>
            <a:r>
              <a:rPr lang="en-US" altLang="ko-KR" sz="1200" dirty="0" err="1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img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 dirty="0" err="1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src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="images/banner2.png"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 dirty="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……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&gt;&lt;/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div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&lt;/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section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article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aside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 dirty="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class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="sidebar"&gt;</a:t>
            </a:r>
            <a:endParaRPr lang="en-US" altLang="ko-KR" sz="12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&lt;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h3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¤ </a:t>
            </a:r>
            <a:r>
              <a:rPr lang="ko-KR" altLang="en-US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알립니다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h3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&lt;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p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ko-KR" altLang="en-US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게스트하우스 예약은 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…… </a:t>
            </a:r>
            <a:r>
              <a:rPr lang="ko-KR" altLang="en-US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부과되지 않습니다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. 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p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ko-KR" altLang="en-US" sz="12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&lt;</a:t>
            </a:r>
            <a:r>
              <a:rPr lang="en-US" altLang="ko-KR" sz="1200" dirty="0" err="1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img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 dirty="0" err="1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src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="images/2.jpg"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 dirty="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alt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=""&gt;</a:t>
            </a:r>
            <a:endParaRPr lang="en-US" altLang="ko-KR" sz="12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&lt;</a:t>
            </a:r>
            <a:r>
              <a:rPr lang="en-US" altLang="ko-KR" sz="1200" dirty="0" err="1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img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 dirty="0" err="1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src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="images/1.jpg"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 dirty="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alt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=""&gt;</a:t>
            </a:r>
            <a:endParaRPr lang="en-US" altLang="ko-KR" sz="12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&lt;</a:t>
            </a:r>
            <a:r>
              <a:rPr lang="en-US" altLang="ko-KR" sz="1200" dirty="0" err="1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img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 dirty="0" err="1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src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="images/4.jpg"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 dirty="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alt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=""&gt;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</a:p>
          <a:p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aside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endParaRPr lang="ko-KR" altLang="en-US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2399" y="4151070"/>
            <a:ext cx="3969268" cy="2392343"/>
          </a:xfrm>
          <a:prstGeom prst="rect">
            <a:avLst/>
          </a:prstGeom>
        </p:spPr>
      </p:pic>
      <p:sp>
        <p:nvSpPr>
          <p:cNvPr id="15" name="제목 3">
            <a:extLst>
              <a:ext uri="{FF2B5EF4-FFF2-40B4-BE49-F238E27FC236}">
                <a16:creationId xmlns:a16="http://schemas.microsoft.com/office/drawing/2014/main" id="{03349337-701D-4F52-8FB8-B2760EAA55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912" y="78264"/>
            <a:ext cx="10515600" cy="1325563"/>
          </a:xfrm>
        </p:spPr>
        <p:txBody>
          <a:bodyPr/>
          <a:lstStyle/>
          <a:p>
            <a:r>
              <a:rPr lang="ko-KR" altLang="en-US" dirty="0"/>
              <a:t>문서 구조를 위한 </a:t>
            </a:r>
            <a:r>
              <a:rPr lang="en-US" altLang="ko-KR" dirty="0"/>
              <a:t>HTML5 Semantic</a:t>
            </a:r>
            <a:r>
              <a:rPr lang="ko-KR" altLang="en-US" dirty="0"/>
              <a:t> 태그</a:t>
            </a:r>
          </a:p>
        </p:txBody>
      </p:sp>
    </p:spTree>
    <p:extLst>
      <p:ext uri="{BB962C8B-B14F-4D97-AF65-F5344CB8AC3E}">
        <p14:creationId xmlns:p14="http://schemas.microsoft.com/office/powerpoint/2010/main" val="39363958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20786" y="360429"/>
            <a:ext cx="6795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10-2</a:t>
            </a:r>
            <a:endParaRPr lang="ko-KR" altLang="en-US" b="1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0786" y="1166070"/>
            <a:ext cx="3240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&lt;iframe&gt; </a:t>
            </a:r>
            <a:r>
              <a:rPr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태그</a:t>
            </a:r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– </a:t>
            </a:r>
            <a:r>
              <a:rPr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외부 문서 삽입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620785" y="1535402"/>
            <a:ext cx="5173263" cy="38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웹 문서 안에 다른 외부 문서 삽입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–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인라인 프레임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6221338" y="1264778"/>
            <a:ext cx="0" cy="5144568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460" y="2008600"/>
            <a:ext cx="5067912" cy="33244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615" y="2540633"/>
            <a:ext cx="5721682" cy="1924218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6495263" y="1722344"/>
            <a:ext cx="523802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h2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iframe </a:t>
            </a:r>
            <a:r>
              <a:rPr lang="ko-KR" altLang="en-US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태그를 이용해 외부 문서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ko-KR" altLang="en-US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사이트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) </a:t>
            </a:r>
            <a:r>
              <a:rPr lang="ko-KR" altLang="en-US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포함시키기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h2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ko-KR" altLang="en-US" sz="12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div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 dirty="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class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="content"&gt;</a:t>
            </a:r>
            <a:endParaRPr lang="en-US" altLang="ko-KR" sz="12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iframe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 dirty="0" err="1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src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="http://www.easyspub.co.kr/"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 dirty="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width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="95%"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 dirty="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height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="500"&gt;&lt;/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iframe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div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ko-KR" altLang="en-US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9835" y="2851025"/>
            <a:ext cx="3013903" cy="2383792"/>
          </a:xfrm>
          <a:prstGeom prst="rect">
            <a:avLst/>
          </a:prstGeom>
        </p:spPr>
      </p:pic>
      <p:sp>
        <p:nvSpPr>
          <p:cNvPr id="13" name="제목 3">
            <a:extLst>
              <a:ext uri="{FF2B5EF4-FFF2-40B4-BE49-F238E27FC236}">
                <a16:creationId xmlns:a16="http://schemas.microsoft.com/office/drawing/2014/main" id="{160C6616-D54E-46ED-835C-B49A9E55AC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211" y="105684"/>
            <a:ext cx="10515600" cy="1325563"/>
          </a:xfrm>
        </p:spPr>
        <p:txBody>
          <a:bodyPr/>
          <a:lstStyle/>
          <a:p>
            <a:r>
              <a:rPr lang="ko-KR" altLang="en-US" dirty="0"/>
              <a:t>문서 구조를 위한 </a:t>
            </a:r>
            <a:r>
              <a:rPr lang="en-US" altLang="ko-KR" dirty="0"/>
              <a:t>HTML5 Semantic</a:t>
            </a:r>
            <a:r>
              <a:rPr lang="ko-KR" altLang="en-US" dirty="0"/>
              <a:t> 태그</a:t>
            </a:r>
          </a:p>
        </p:txBody>
      </p:sp>
    </p:spTree>
    <p:extLst>
      <p:ext uri="{BB962C8B-B14F-4D97-AF65-F5344CB8AC3E}">
        <p14:creationId xmlns:p14="http://schemas.microsoft.com/office/powerpoint/2010/main" val="85779077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20786" y="360429"/>
            <a:ext cx="6795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10-2</a:t>
            </a:r>
            <a:endParaRPr lang="ko-KR" altLang="en-US" b="1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0786" y="1166070"/>
            <a:ext cx="4106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&lt;footer&gt; </a:t>
            </a:r>
            <a:r>
              <a:rPr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태그</a:t>
            </a:r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– </a:t>
            </a:r>
            <a:r>
              <a:rPr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제작</a:t>
            </a:r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정보와 저작권 정보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620785" y="1535402"/>
            <a:ext cx="5312057" cy="38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사이트 제작자의 연락처 정보와 저작권 정보를 표시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6221338" y="1264778"/>
            <a:ext cx="0" cy="5144568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20786" y="2751168"/>
            <a:ext cx="4499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&lt;address&gt; </a:t>
            </a:r>
            <a:r>
              <a:rPr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태그</a:t>
            </a:r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– </a:t>
            </a:r>
            <a:r>
              <a:rPr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제작자</a:t>
            </a:r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정보와 연락처 정보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620785" y="3120500"/>
            <a:ext cx="5312057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사이트 제작자의 이름이나 제작자 의 웹 페이지 또는 피드백을 위한 연락처 정보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웹 사이트와 관련된 우편 주소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/>
            </a:r>
            <a:b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단순 우편 주소는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&lt;p&gt;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태그 사용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6445541" y="1535402"/>
            <a:ext cx="3822583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div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 dirty="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class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="container"&gt;</a:t>
            </a:r>
            <a:endParaRPr lang="en-US" altLang="ko-KR" sz="12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&lt;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header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h1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en-US" altLang="ko-KR" sz="1200" dirty="0" err="1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Joandora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h1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  &lt;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h2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ko-KR" altLang="en-US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가장 제주다운 </a:t>
            </a:r>
            <a:r>
              <a:rPr lang="ko-KR" alt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수산리집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h2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ko-KR" altLang="en-US" sz="12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&lt;/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header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</a:t>
            </a:r>
          </a:p>
          <a:p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nav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 dirty="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class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</a:t>
            </a:r>
            <a:r>
              <a:rPr lang="en-US" altLang="ko-KR" sz="1200" dirty="0" err="1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navi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"&gt;</a:t>
            </a:r>
            <a:endParaRPr lang="en-US" altLang="ko-KR" sz="12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ul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    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li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&gt;&lt;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a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 dirty="0" err="1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href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="#"&gt;</a:t>
            </a:r>
            <a:r>
              <a:rPr lang="ko-KR" altLang="en-US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이용 안내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a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&gt;&lt;/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li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    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li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&gt;&lt;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a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 dirty="0" err="1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href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="#"&gt;</a:t>
            </a:r>
            <a:r>
              <a:rPr lang="ko-KR" altLang="en-US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객실 소개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a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&gt;&lt;/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li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    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li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&gt;&lt;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a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 dirty="0" err="1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href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="#"&gt;</a:t>
            </a:r>
            <a:r>
              <a:rPr lang="ko-KR" altLang="en-US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예약 방법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a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&gt;&lt;/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li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    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li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&gt;&lt;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a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 dirty="0" err="1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href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="#"&gt;</a:t>
            </a:r>
            <a:r>
              <a:rPr lang="ko-KR" altLang="en-US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예약하기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a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&gt;&lt;/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li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ul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nav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</a:p>
          <a:p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&lt;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section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 dirty="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class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="content"&gt; … &lt;/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section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&lt;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aside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 dirty="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class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="sidebar"&gt; … &lt;/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aside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</a:p>
          <a:p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&lt;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footer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  &lt;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address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    &lt;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p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ko-KR" altLang="en-US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제주특별자치도 남제주군 성산읍 </a:t>
            </a:r>
            <a:r>
              <a:rPr lang="ko-KR" alt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수산리</a:t>
            </a:r>
            <a:r>
              <a:rPr lang="ko-KR" altLang="en-US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000 </a:t>
            </a:r>
            <a:r>
              <a:rPr lang="ko-KR" altLang="en-US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번지 요안도라 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p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ko-KR" altLang="en-US" sz="12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    &lt;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p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en-US" altLang="ko-KR" sz="1200" dirty="0" err="1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yoan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##@naver.com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p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  &lt;/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address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  &lt;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p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Copyright ⓒ. All rights reserved.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p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    </a:t>
            </a:r>
          </a:p>
          <a:p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&lt;/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footer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</a:p>
          <a:p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div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ko-KR" altLang="en-US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5968" y="4931403"/>
            <a:ext cx="4201689" cy="1477943"/>
          </a:xfrm>
          <a:prstGeom prst="rect">
            <a:avLst/>
          </a:prstGeom>
        </p:spPr>
      </p:pic>
      <p:sp>
        <p:nvSpPr>
          <p:cNvPr id="15" name="제목 3">
            <a:extLst>
              <a:ext uri="{FF2B5EF4-FFF2-40B4-BE49-F238E27FC236}">
                <a16:creationId xmlns:a16="http://schemas.microsoft.com/office/drawing/2014/main" id="{5B45B823-DD6A-4252-9D17-6D37948079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212" y="135501"/>
            <a:ext cx="10515600" cy="1325563"/>
          </a:xfrm>
        </p:spPr>
        <p:txBody>
          <a:bodyPr/>
          <a:lstStyle/>
          <a:p>
            <a:r>
              <a:rPr lang="ko-KR" altLang="en-US" dirty="0"/>
              <a:t>문서 구조를 위한 </a:t>
            </a:r>
            <a:r>
              <a:rPr lang="en-US" altLang="ko-KR" dirty="0"/>
              <a:t>HTML5 Semantic</a:t>
            </a:r>
            <a:r>
              <a:rPr lang="ko-KR" altLang="en-US" dirty="0"/>
              <a:t> 태그</a:t>
            </a:r>
          </a:p>
        </p:txBody>
      </p:sp>
    </p:spTree>
    <p:extLst>
      <p:ext uri="{BB962C8B-B14F-4D97-AF65-F5344CB8AC3E}">
        <p14:creationId xmlns:p14="http://schemas.microsoft.com/office/powerpoint/2010/main" val="384500275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1795" y="2601784"/>
            <a:ext cx="3648861" cy="245753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20786" y="360429"/>
            <a:ext cx="6795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10-2</a:t>
            </a:r>
            <a:endParaRPr lang="ko-KR" altLang="en-US" b="1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0786" y="1593577"/>
            <a:ext cx="1303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&lt;div&gt; </a:t>
            </a:r>
            <a:r>
              <a:rPr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태그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620785" y="1962909"/>
            <a:ext cx="7667538" cy="38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주로 콘텐츠를 묶어 시각적 효과를 적용할 때 즉 콘텐츠에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CSS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적용할 때 사용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620785" y="2501340"/>
            <a:ext cx="3749879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style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#wrapper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{</a:t>
            </a:r>
          </a:p>
          <a:p>
            <a:r>
              <a:rPr lang="en-US" altLang="ko-KR" sz="1200" dirty="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width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800px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</a:p>
          <a:p>
            <a:r>
              <a:rPr lang="en-US" altLang="ko-KR" sz="1200" dirty="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margin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0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auto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</a:p>
          <a:p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  <a:b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style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</a:p>
          <a:p>
            <a:endParaRPr lang="en-US" altLang="ko-KR" sz="1200" dirty="0">
              <a:solidFill>
                <a:srgbClr val="0000FF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dirty="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 dirty="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body</a:t>
            </a:r>
            <a:r>
              <a:rPr lang="en-US" altLang="ko-KR" sz="1200" dirty="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</a:p>
          <a:p>
            <a:r>
              <a:rPr lang="en-US" altLang="ko-KR" sz="1200" dirty="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&lt;</a:t>
            </a:r>
            <a:r>
              <a:rPr lang="en-US" altLang="ko-KR" sz="1200" dirty="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div </a:t>
            </a:r>
            <a:r>
              <a:rPr lang="en-US" altLang="ko-KR" sz="1200" dirty="0">
                <a:solidFill>
                  <a:srgbClr val="FF0D0D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id</a:t>
            </a:r>
            <a:r>
              <a:rPr lang="en-US" altLang="ko-KR" sz="1200" dirty="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=”wrapper”&gt;</a:t>
            </a:r>
          </a:p>
          <a:p>
            <a:r>
              <a:rPr lang="en-US" altLang="ko-KR" sz="1200" dirty="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  &lt;</a:t>
            </a:r>
            <a:r>
              <a:rPr lang="en-US" altLang="ko-KR" sz="1200" dirty="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header</a:t>
            </a:r>
            <a:r>
              <a:rPr lang="en-US" altLang="ko-KR" sz="1200" dirty="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 …… &lt;/</a:t>
            </a:r>
            <a:r>
              <a:rPr lang="en-US" altLang="ko-KR" sz="1200" dirty="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header</a:t>
            </a:r>
            <a:r>
              <a:rPr lang="en-US" altLang="ko-KR" sz="1200" dirty="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</a:p>
          <a:p>
            <a:r>
              <a:rPr lang="en-US" altLang="ko-KR" sz="1200" dirty="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    ……</a:t>
            </a:r>
          </a:p>
          <a:p>
            <a:r>
              <a:rPr lang="en-US" altLang="ko-KR" sz="1200" dirty="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&lt;</a:t>
            </a:r>
            <a:r>
              <a:rPr lang="en-US" altLang="ko-KR" sz="1200" dirty="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div</a:t>
            </a:r>
            <a:r>
              <a:rPr lang="en-US" altLang="ko-KR" sz="1200" dirty="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</a:p>
          <a:p>
            <a:r>
              <a:rPr lang="en-US" altLang="ko-KR" sz="1200" dirty="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 dirty="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body</a:t>
            </a:r>
            <a:r>
              <a:rPr lang="en-US" altLang="ko-KR" sz="1200" dirty="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ko-KR" altLang="en-US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제목 3">
            <a:extLst>
              <a:ext uri="{FF2B5EF4-FFF2-40B4-BE49-F238E27FC236}">
                <a16:creationId xmlns:a16="http://schemas.microsoft.com/office/drawing/2014/main" id="{7DD01A52-A84C-4F87-BBC2-16687D5B9D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100" y="121196"/>
            <a:ext cx="10515600" cy="1325563"/>
          </a:xfrm>
        </p:spPr>
        <p:txBody>
          <a:bodyPr/>
          <a:lstStyle/>
          <a:p>
            <a:r>
              <a:rPr lang="ko-KR" altLang="en-US" dirty="0"/>
              <a:t>문서 구조를 위한 </a:t>
            </a:r>
            <a:r>
              <a:rPr lang="en-US" altLang="ko-KR" dirty="0"/>
              <a:t>HTML5 Semantic</a:t>
            </a:r>
            <a:r>
              <a:rPr lang="ko-KR" altLang="en-US" dirty="0"/>
              <a:t> 태그</a:t>
            </a:r>
          </a:p>
        </p:txBody>
      </p:sp>
    </p:spTree>
    <p:extLst>
      <p:ext uri="{BB962C8B-B14F-4D97-AF65-F5344CB8AC3E}">
        <p14:creationId xmlns:p14="http://schemas.microsoft.com/office/powerpoint/2010/main" val="8219515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649904" y="322686"/>
            <a:ext cx="10127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01-3</a:t>
            </a:r>
            <a:endParaRPr lang="ko-KR" altLang="en-US" sz="2000" b="1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4" name="제목 4"/>
          <p:cNvSpPr txBox="1">
            <a:spLocks/>
          </p:cNvSpPr>
          <p:nvPr/>
        </p:nvSpPr>
        <p:spPr>
          <a:xfrm>
            <a:off x="1510726" y="188947"/>
            <a:ext cx="9091189" cy="6675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HTML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기본 문서 구조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3074" y="1267485"/>
            <a:ext cx="50710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HTML </a:t>
            </a:r>
            <a:r>
              <a:rPr lang="ko-KR" altLang="en-US" sz="20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문서 기본 구조 살펴보기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905" y="1867843"/>
            <a:ext cx="4117936" cy="298481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2299" y="2212284"/>
            <a:ext cx="5399616" cy="1854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07871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ECD6284A-61B0-4ABB-9D35-81011891B8B8}"/>
              </a:ext>
            </a:extLst>
          </p:cNvPr>
          <p:cNvGrpSpPr/>
          <p:nvPr/>
        </p:nvGrpSpPr>
        <p:grpSpPr>
          <a:xfrm>
            <a:off x="4815280" y="2010816"/>
            <a:ext cx="2561439" cy="2836367"/>
            <a:chOff x="4815280" y="1012526"/>
            <a:chExt cx="2561439" cy="2836367"/>
          </a:xfrm>
        </p:grpSpPr>
        <p:sp>
          <p:nvSpPr>
            <p:cNvPr id="10" name="제목 1">
              <a:extLst>
                <a:ext uri="{FF2B5EF4-FFF2-40B4-BE49-F238E27FC236}">
                  <a16:creationId xmlns:a16="http://schemas.microsoft.com/office/drawing/2014/main" id="{B9FC3C0B-A36E-445D-99FE-D15D26259513}"/>
                </a:ext>
              </a:extLst>
            </p:cNvPr>
            <p:cNvSpPr txBox="1">
              <a:spLocks/>
            </p:cNvSpPr>
            <p:nvPr/>
          </p:nvSpPr>
          <p:spPr>
            <a:xfrm>
              <a:off x="4815280" y="3009106"/>
              <a:ext cx="2561439" cy="839787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CSS </a:t>
              </a:r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기초</a:t>
              </a:r>
            </a:p>
          </p:txBody>
        </p:sp>
        <p:pic>
          <p:nvPicPr>
            <p:cNvPr id="2050" name="Picture 2" descr="CSS Flex(Flexible Box) 완벽 가이드 | HEROPY">
              <a:extLst>
                <a:ext uri="{FF2B5EF4-FFF2-40B4-BE49-F238E27FC236}">
                  <a16:creationId xmlns:a16="http://schemas.microsoft.com/office/drawing/2014/main" id="{28F94B13-C02D-4714-81DC-D57A31165DE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620" t="8158" r="33559" b="7996"/>
            <a:stretch/>
          </p:blipFill>
          <p:spPr bwMode="auto">
            <a:xfrm>
              <a:off x="5290656" y="1012526"/>
              <a:ext cx="1610686" cy="19965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2397244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84527" y="104284"/>
            <a:ext cx="10515600" cy="1325563"/>
          </a:xfrm>
        </p:spPr>
        <p:txBody>
          <a:bodyPr/>
          <a:lstStyle/>
          <a:p>
            <a:r>
              <a:rPr lang="ko-KR" altLang="en-US" dirty="0" err="1"/>
              <a:t>캐스캐이딩</a:t>
            </a:r>
            <a:r>
              <a:rPr lang="ko-KR" altLang="en-US" dirty="0"/>
              <a:t> 스타일 시트</a:t>
            </a:r>
            <a:r>
              <a:rPr lang="en-US" altLang="ko-KR" dirty="0"/>
              <a:t>(CSS)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53005" y="1276150"/>
            <a:ext cx="5008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캐스캐이딩의</a:t>
            </a:r>
            <a:r>
              <a:rPr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의미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662730" y="1766524"/>
            <a:ext cx="10645630" cy="10307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캐스캐이딩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(Cascading) :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‘위에서 아래로 흐른다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’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는 뜻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선택자에 여러 스타일이 적용될 때 스타일 충돌을 막기 위해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‘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위에서 아래로 흐르며 적용되는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’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방법을 선택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3005" y="3147134"/>
            <a:ext cx="5008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캐스캐이딩의</a:t>
            </a:r>
            <a:r>
              <a:rPr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원칙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662730" y="3641892"/>
            <a:ext cx="8506437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rgbClr val="211D1E"/>
                </a:solidFill>
                <a:latin typeface="TDc_SSiGothic 120"/>
                <a:ea typeface="나눔스퀘어 Bold" panose="020B0600000101010101" pitchFamily="50" charset="-127"/>
              </a:rPr>
              <a:t>① </a:t>
            </a:r>
            <a:r>
              <a:rPr lang="ko-KR" altLang="en-US" sz="1400" dirty="0">
                <a:solidFill>
                  <a:srgbClr val="211D1E"/>
                </a:solidFill>
                <a:latin typeface="TDc_SSiGothic 140"/>
                <a:ea typeface="나눔스퀘어 Bold" panose="020B0600000101010101" pitchFamily="50" charset="-127"/>
              </a:rPr>
              <a:t>스타일 우선순위 </a:t>
            </a:r>
            <a:r>
              <a:rPr lang="en-US" altLang="ko-KR" sz="1400" dirty="0">
                <a:solidFill>
                  <a:srgbClr val="211D1E"/>
                </a:solidFill>
                <a:latin typeface="TDc_SSiGothic 120"/>
                <a:ea typeface="나눔스퀘어 Bold" panose="020B0600000101010101" pitchFamily="50" charset="-127"/>
              </a:rPr>
              <a:t>- </a:t>
            </a:r>
            <a:r>
              <a:rPr lang="ko-KR" altLang="en-US" sz="1400" dirty="0">
                <a:solidFill>
                  <a:srgbClr val="211D1E"/>
                </a:solidFill>
                <a:latin typeface="TDc_SSiGothic 120"/>
                <a:ea typeface="나눔스퀘어 Bold" panose="020B0600000101010101" pitchFamily="50" charset="-127"/>
              </a:rPr>
              <a:t>스타일 규칙의 중요도</a:t>
            </a:r>
            <a:r>
              <a:rPr lang="en-US" altLang="ko-KR" sz="1400" dirty="0">
                <a:solidFill>
                  <a:srgbClr val="211D1E"/>
                </a:solidFill>
                <a:latin typeface="TDc_SSiGothic 120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solidFill>
                  <a:srgbClr val="211D1E"/>
                </a:solidFill>
                <a:latin typeface="TDc_SSiGothic 120"/>
                <a:ea typeface="나눔스퀘어 Bold" panose="020B0600000101010101" pitchFamily="50" charset="-127"/>
              </a:rPr>
              <a:t>적용 범위에 따라 우선순위가 결정되고 그 우선순위에 따라 위에서 아래로 스타일 적용</a:t>
            </a:r>
            <a:endParaRPr lang="en-US" altLang="ko-KR" sz="1400" dirty="0">
              <a:solidFill>
                <a:srgbClr val="211D1E"/>
              </a:solidFill>
              <a:latin typeface="TDc_SSiGothic 120"/>
              <a:ea typeface="나눔스퀘어 Bold" panose="020B0600000101010101" pitchFamily="50" charset="-127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1400" dirty="0">
                <a:solidFill>
                  <a:srgbClr val="211D1E"/>
                </a:solidFill>
                <a:latin typeface="TDc_SSiGothic 120"/>
                <a:ea typeface="나눔스퀘어 Bold" panose="020B0600000101010101" pitchFamily="50" charset="-127"/>
              </a:rPr>
              <a:t>② </a:t>
            </a:r>
            <a:r>
              <a:rPr lang="ko-KR" altLang="en-US" sz="1400" dirty="0">
                <a:solidFill>
                  <a:srgbClr val="211D1E"/>
                </a:solidFill>
                <a:latin typeface="TDc_SSiGothic 140"/>
                <a:ea typeface="나눔스퀘어 Bold" panose="020B0600000101010101" pitchFamily="50" charset="-127"/>
              </a:rPr>
              <a:t>스타일 상속 </a:t>
            </a:r>
            <a:r>
              <a:rPr lang="en-US" altLang="ko-KR" sz="1400" dirty="0">
                <a:solidFill>
                  <a:srgbClr val="211D1E"/>
                </a:solidFill>
                <a:latin typeface="TDc_SSiGothic 120"/>
                <a:ea typeface="나눔스퀘어 Bold" panose="020B0600000101010101" pitchFamily="50" charset="-127"/>
              </a:rPr>
              <a:t>- </a:t>
            </a:r>
            <a:r>
              <a:rPr lang="ko-KR" altLang="en-US" sz="1400" dirty="0">
                <a:solidFill>
                  <a:srgbClr val="211D1E"/>
                </a:solidFill>
                <a:latin typeface="TDc_SSiGothic 120"/>
                <a:ea typeface="나눔스퀘어 Bold" panose="020B0600000101010101" pitchFamily="50" charset="-127"/>
              </a:rPr>
              <a:t>태그들의 포함 관계에 따라 부모 요소의 스타일을 자식 요소로</a:t>
            </a:r>
            <a:r>
              <a:rPr lang="en-US" altLang="ko-KR" sz="1400" dirty="0">
                <a:solidFill>
                  <a:srgbClr val="211D1E"/>
                </a:solidFill>
                <a:latin typeface="TDc_SSiGothic 120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solidFill>
                  <a:srgbClr val="211D1E"/>
                </a:solidFill>
                <a:latin typeface="TDc_SSiGothic 120"/>
                <a:ea typeface="나눔스퀘어 Bold" panose="020B0600000101010101" pitchFamily="50" charset="-127"/>
              </a:rPr>
              <a:t>위에서 아래로 전달</a:t>
            </a:r>
            <a:endParaRPr lang="ko-KR" altLang="en-US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612396" y="5178706"/>
            <a:ext cx="1043310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C00000"/>
                </a:solidFill>
                <a:latin typeface="TDc_SSiGothic 110"/>
                <a:ea typeface="나눔스퀘어 Bold" panose="020B0600000101010101" pitchFamily="50" charset="-127"/>
              </a:rPr>
              <a:t>※ </a:t>
            </a:r>
            <a:r>
              <a:rPr lang="ko-KR" altLang="en-US" sz="1200" dirty="0">
                <a:solidFill>
                  <a:srgbClr val="C00000"/>
                </a:solidFill>
                <a:latin typeface="TDc_SSiGothic 110"/>
                <a:ea typeface="나눔스퀘어 Bold" panose="020B0600000101010101" pitchFamily="50" charset="-127"/>
              </a:rPr>
              <a:t>스타일 시트에서 ‘</a:t>
            </a:r>
            <a:r>
              <a:rPr lang="ko-KR" altLang="en-US" sz="1200" dirty="0" err="1">
                <a:solidFill>
                  <a:srgbClr val="C00000"/>
                </a:solidFill>
                <a:latin typeface="TDc_SSiGothic 110"/>
                <a:ea typeface="나눔스퀘어 Bold" panose="020B0600000101010101" pitchFamily="50" charset="-127"/>
              </a:rPr>
              <a:t>캐스캐이딩’은</a:t>
            </a:r>
            <a:r>
              <a:rPr lang="ko-KR" altLang="en-US" sz="1200" dirty="0">
                <a:solidFill>
                  <a:srgbClr val="C00000"/>
                </a:solidFill>
                <a:latin typeface="TDc_SSiGothic 110"/>
                <a:ea typeface="나눔스퀘어 Bold" panose="020B0600000101010101" pitchFamily="50" charset="-127"/>
              </a:rPr>
              <a:t> 가장 기본적인 개념이기 때문에 일반적으로 ‘스타일 </a:t>
            </a:r>
            <a:r>
              <a:rPr lang="ko-KR" altLang="en-US" sz="1200" dirty="0" err="1">
                <a:solidFill>
                  <a:srgbClr val="C00000"/>
                </a:solidFill>
                <a:latin typeface="TDc_SSiGothic 110"/>
                <a:ea typeface="나눔스퀘어 Bold" panose="020B0600000101010101" pitchFamily="50" charset="-127"/>
              </a:rPr>
              <a:t>시트’는</a:t>
            </a:r>
            <a:r>
              <a:rPr lang="ko-KR" altLang="en-US" sz="1200" dirty="0">
                <a:solidFill>
                  <a:srgbClr val="C00000"/>
                </a:solidFill>
                <a:latin typeface="TDc_SSiGothic 110"/>
                <a:ea typeface="나눔스퀘어 Bold" panose="020B0600000101010101" pitchFamily="50" charset="-127"/>
              </a:rPr>
              <a:t> ‘</a:t>
            </a:r>
            <a:r>
              <a:rPr lang="ko-KR" altLang="en-US" sz="1200" dirty="0" err="1">
                <a:solidFill>
                  <a:srgbClr val="C00000"/>
                </a:solidFill>
                <a:latin typeface="TDc_SSiGothic 110"/>
                <a:ea typeface="나눔스퀘어 Bold" panose="020B0600000101010101" pitchFamily="50" charset="-127"/>
              </a:rPr>
              <a:t>캐스캐이딩</a:t>
            </a:r>
            <a:r>
              <a:rPr lang="ko-KR" altLang="en-US" sz="1200" dirty="0">
                <a:solidFill>
                  <a:srgbClr val="C00000"/>
                </a:solidFill>
                <a:latin typeface="TDc_SSiGothic 110"/>
                <a:ea typeface="나눔스퀘어 Bold" panose="020B0600000101010101" pitchFamily="50" charset="-127"/>
              </a:rPr>
              <a:t> 스타일 시트</a:t>
            </a:r>
            <a:r>
              <a:rPr lang="en-US" altLang="ko-KR" sz="1200" dirty="0">
                <a:solidFill>
                  <a:srgbClr val="C00000"/>
                </a:solidFill>
                <a:latin typeface="TDc_SSiGothic 110"/>
                <a:ea typeface="나눔스퀘어 Bold" panose="020B0600000101010101" pitchFamily="50" charset="-127"/>
              </a:rPr>
              <a:t>(CSS)’</a:t>
            </a:r>
            <a:r>
              <a:rPr lang="ko-KR" altLang="en-US" sz="1200" dirty="0">
                <a:solidFill>
                  <a:srgbClr val="C00000"/>
                </a:solidFill>
                <a:latin typeface="TDc_SSiGothic 110"/>
                <a:ea typeface="나눔스퀘어 Bold" panose="020B0600000101010101" pitchFamily="50" charset="-127"/>
              </a:rPr>
              <a:t>와 같은 의미로 사용됨</a:t>
            </a:r>
            <a:endParaRPr lang="ko-KR" altLang="en-US" sz="3600" dirty="0">
              <a:solidFill>
                <a:srgbClr val="C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9673307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캐스캐이딩 스타일 시트</a:t>
            </a:r>
            <a:r>
              <a:rPr lang="en-US" altLang="ko-KR"/>
              <a:t>(CSS)</a:t>
            </a:r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453005" y="1385447"/>
            <a:ext cx="5008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원칙 </a:t>
            </a:r>
            <a:r>
              <a:rPr lang="en-US" altLang="ko-KR" b="1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1: </a:t>
            </a:r>
            <a:r>
              <a:rPr lang="ko-KR" altLang="en-US" b="1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스타일 우선 순위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12396" y="1837189"/>
            <a:ext cx="32633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 </a:t>
            </a:r>
            <a:r>
              <a:rPr lang="ko-KR" altLang="en-US" sz="1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얼마나 중요한가에 따라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796954" y="2348917"/>
            <a:ext cx="2952925" cy="327171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사용자 스타일 시트의 중요 스타일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796954" y="2880039"/>
            <a:ext cx="2952925" cy="327171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제작자 스타일 시트의 중요 스타일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796954" y="3411161"/>
            <a:ext cx="2952925" cy="327171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제작자 스타일 시트의 일반 스타일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796954" y="3942283"/>
            <a:ext cx="2952925" cy="327171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사용자 스타일 시트의 일반 스타일</a:t>
            </a:r>
          </a:p>
        </p:txBody>
      </p:sp>
      <p:sp>
        <p:nvSpPr>
          <p:cNvPr id="31" name="직사각형 30"/>
          <p:cNvSpPr/>
          <p:nvPr/>
        </p:nvSpPr>
        <p:spPr>
          <a:xfrm>
            <a:off x="796954" y="4473405"/>
            <a:ext cx="2952925" cy="327171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브라우저 스타일 시트의 스타일</a:t>
            </a:r>
          </a:p>
        </p:txBody>
      </p:sp>
      <p:grpSp>
        <p:nvGrpSpPr>
          <p:cNvPr id="43" name="그룹 42"/>
          <p:cNvGrpSpPr/>
          <p:nvPr/>
        </p:nvGrpSpPr>
        <p:grpSpPr>
          <a:xfrm>
            <a:off x="671119" y="5217951"/>
            <a:ext cx="1170263" cy="1132515"/>
            <a:chOff x="671119" y="5217951"/>
            <a:chExt cx="1170263" cy="1132515"/>
          </a:xfrm>
        </p:grpSpPr>
        <p:sp>
          <p:nvSpPr>
            <p:cNvPr id="33" name="직사각형 32"/>
            <p:cNvSpPr/>
            <p:nvPr/>
          </p:nvSpPr>
          <p:spPr>
            <a:xfrm>
              <a:off x="671119" y="5217952"/>
              <a:ext cx="1107347" cy="1132514"/>
            </a:xfrm>
            <a:prstGeom prst="rect">
              <a:avLst/>
            </a:prstGeom>
            <a:noFill/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734036" y="5608139"/>
              <a:ext cx="98151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사용자 </a:t>
              </a:r>
              <a:r>
                <a:rPr lang="en-US" altLang="ko-KR" sz="1200" dirty="0" err="1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css</a:t>
              </a:r>
              <a:endPara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r>
                <a:rPr lang="en-US" altLang="ko-KR" sz="12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     </a:t>
              </a:r>
              <a:r>
                <a:rPr lang="ko-KR" altLang="en-US" sz="12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↓</a:t>
              </a:r>
              <a:endPara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r>
                <a:rPr lang="ko-KR" altLang="en-US" sz="12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제작자 </a:t>
              </a:r>
              <a:r>
                <a:rPr lang="en-US" altLang="ko-KR" sz="1200" dirty="0" err="1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css</a:t>
              </a:r>
              <a:endPara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671119" y="5217951"/>
              <a:ext cx="11702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>
                  <a:solidFill>
                    <a:srgbClr val="C0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중요 스타일</a:t>
              </a:r>
              <a:endParaRPr lang="ko-KR" altLang="en-US" sz="1400" b="1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44" name="그룹 43"/>
          <p:cNvGrpSpPr/>
          <p:nvPr/>
        </p:nvGrpSpPr>
        <p:grpSpPr>
          <a:xfrm>
            <a:off x="1948343" y="5217951"/>
            <a:ext cx="1170263" cy="1132515"/>
            <a:chOff x="1948343" y="5217951"/>
            <a:chExt cx="1170263" cy="1132515"/>
          </a:xfrm>
        </p:grpSpPr>
        <p:sp>
          <p:nvSpPr>
            <p:cNvPr id="35" name="직사각형 34"/>
            <p:cNvSpPr/>
            <p:nvPr/>
          </p:nvSpPr>
          <p:spPr>
            <a:xfrm>
              <a:off x="1979802" y="5217952"/>
              <a:ext cx="1044429" cy="1132514"/>
            </a:xfrm>
            <a:prstGeom prst="rect">
              <a:avLst/>
            </a:prstGeom>
            <a:noFill/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2042719" y="5608139"/>
              <a:ext cx="98151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제작자 </a:t>
              </a:r>
              <a:r>
                <a:rPr lang="en-US" altLang="ko-KR" sz="1200" dirty="0" err="1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css</a:t>
              </a:r>
              <a:endPara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r>
                <a:rPr lang="en-US" altLang="ko-KR" sz="12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      </a:t>
              </a:r>
              <a:r>
                <a:rPr lang="ko-KR" altLang="en-US" sz="12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↓</a:t>
              </a:r>
              <a:endPara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r>
                <a:rPr lang="ko-KR" altLang="en-US" sz="12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사용자 </a:t>
              </a:r>
              <a:r>
                <a:rPr lang="en-US" altLang="ko-KR" sz="1200" dirty="0" err="1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css</a:t>
              </a:r>
              <a:endPara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1948343" y="5217951"/>
              <a:ext cx="11702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>
                  <a:solidFill>
                    <a:srgbClr val="C0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일반 스타일</a:t>
              </a:r>
              <a:endParaRPr lang="ko-KR" altLang="en-US" sz="1400" b="1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45" name="그룹 44"/>
          <p:cNvGrpSpPr/>
          <p:nvPr/>
        </p:nvGrpSpPr>
        <p:grpSpPr>
          <a:xfrm>
            <a:off x="3181523" y="5217951"/>
            <a:ext cx="1170263" cy="1132515"/>
            <a:chOff x="3181523" y="5217951"/>
            <a:chExt cx="1170263" cy="1132515"/>
          </a:xfrm>
        </p:grpSpPr>
        <p:sp>
          <p:nvSpPr>
            <p:cNvPr id="39" name="직사각형 38"/>
            <p:cNvSpPr/>
            <p:nvPr/>
          </p:nvSpPr>
          <p:spPr>
            <a:xfrm>
              <a:off x="3212982" y="5217952"/>
              <a:ext cx="1044429" cy="1132514"/>
            </a:xfrm>
            <a:prstGeom prst="rect">
              <a:avLst/>
            </a:prstGeom>
            <a:noFill/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3181523" y="5217951"/>
              <a:ext cx="117026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b="1" dirty="0">
                  <a:solidFill>
                    <a:srgbClr val="C0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브라우저</a:t>
              </a:r>
              <a:endParaRPr lang="en-US" altLang="ko-KR" sz="1400" b="1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/>
              <a:r>
                <a:rPr lang="ko-KR" altLang="en-US" sz="1400" b="1" dirty="0">
                  <a:solidFill>
                    <a:srgbClr val="C0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스타일</a:t>
              </a:r>
              <a:endParaRPr lang="ko-KR" altLang="en-US" sz="1400" b="1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41" name="오른쪽 화살표 40"/>
          <p:cNvSpPr/>
          <p:nvPr/>
        </p:nvSpPr>
        <p:spPr>
          <a:xfrm>
            <a:off x="1803631" y="5608139"/>
            <a:ext cx="201336" cy="2222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2" name="오른쪽 화살표 41"/>
          <p:cNvSpPr/>
          <p:nvPr/>
        </p:nvSpPr>
        <p:spPr>
          <a:xfrm>
            <a:off x="3030522" y="5608139"/>
            <a:ext cx="201336" cy="2222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6" name="아래쪽 화살표 45"/>
          <p:cNvSpPr/>
          <p:nvPr/>
        </p:nvSpPr>
        <p:spPr>
          <a:xfrm>
            <a:off x="2155971" y="2676088"/>
            <a:ext cx="192946" cy="203951"/>
          </a:xfrm>
          <a:prstGeom prst="downArrow">
            <a:avLst/>
          </a:prstGeom>
          <a:solidFill>
            <a:schemeClr val="bg2"/>
          </a:solidFill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7" name="아래쪽 화살표 46"/>
          <p:cNvSpPr/>
          <p:nvPr/>
        </p:nvSpPr>
        <p:spPr>
          <a:xfrm>
            <a:off x="2155971" y="3195538"/>
            <a:ext cx="192946" cy="203951"/>
          </a:xfrm>
          <a:prstGeom prst="downArrow">
            <a:avLst/>
          </a:prstGeom>
          <a:solidFill>
            <a:schemeClr val="bg2"/>
          </a:solidFill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8" name="아래쪽 화살표 47"/>
          <p:cNvSpPr/>
          <p:nvPr/>
        </p:nvSpPr>
        <p:spPr>
          <a:xfrm>
            <a:off x="2155971" y="3750004"/>
            <a:ext cx="192946" cy="203951"/>
          </a:xfrm>
          <a:prstGeom prst="downArrow">
            <a:avLst/>
          </a:prstGeom>
          <a:solidFill>
            <a:schemeClr val="bg2"/>
          </a:solidFill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9" name="아래쪽 화살표 48"/>
          <p:cNvSpPr/>
          <p:nvPr/>
        </p:nvSpPr>
        <p:spPr>
          <a:xfrm>
            <a:off x="2155971" y="4269453"/>
            <a:ext cx="192946" cy="203951"/>
          </a:xfrm>
          <a:prstGeom prst="downArrow">
            <a:avLst/>
          </a:prstGeom>
          <a:solidFill>
            <a:schemeClr val="bg2"/>
          </a:solidFill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54" name="그룹 53"/>
          <p:cNvGrpSpPr/>
          <p:nvPr/>
        </p:nvGrpSpPr>
        <p:grpSpPr>
          <a:xfrm>
            <a:off x="1098958" y="1678564"/>
            <a:ext cx="4362275" cy="944284"/>
            <a:chOff x="1098958" y="1678564"/>
            <a:chExt cx="4362275" cy="944284"/>
          </a:xfrm>
        </p:grpSpPr>
        <p:sp>
          <p:nvSpPr>
            <p:cNvPr id="50" name="TextBox 49"/>
            <p:cNvSpPr txBox="1"/>
            <p:nvPr/>
          </p:nvSpPr>
          <p:spPr>
            <a:xfrm>
              <a:off x="3414319" y="1678564"/>
              <a:ext cx="20469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accent2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시스템에서 만든 스타일</a:t>
              </a:r>
              <a:r>
                <a:rPr lang="en-US" altLang="ko-KR" sz="1200" dirty="0">
                  <a:solidFill>
                    <a:schemeClr val="accent2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. </a:t>
              </a:r>
              <a:r>
                <a:rPr lang="ko-KR" altLang="en-US" sz="1200" dirty="0">
                  <a:solidFill>
                    <a:schemeClr val="accent2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사용자가 제어할 수 없음</a:t>
              </a:r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1098958" y="2424059"/>
              <a:ext cx="1308682" cy="198789"/>
            </a:xfrm>
            <a:prstGeom prst="rect">
              <a:avLst/>
            </a:prstGeom>
            <a:solidFill>
              <a:schemeClr val="accent4">
                <a:alpha val="32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cxnSp>
          <p:nvCxnSpPr>
            <p:cNvPr id="53" name="구부러진 연결선 52"/>
            <p:cNvCxnSpPr>
              <a:stCxn id="50" idx="1"/>
              <a:endCxn id="51" idx="0"/>
            </p:cNvCxnSpPr>
            <p:nvPr/>
          </p:nvCxnSpPr>
          <p:spPr>
            <a:xfrm rot="10800000" flipV="1">
              <a:off x="1753299" y="1909397"/>
              <a:ext cx="1661020" cy="514662"/>
            </a:xfrm>
            <a:prstGeom prst="curvedConnector2">
              <a:avLst/>
            </a:prstGeom>
            <a:ln w="9525" cap="flat" cmpd="sng" algn="ctr">
              <a:solidFill>
                <a:schemeClr val="accent4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grpSp>
        <p:nvGrpSpPr>
          <p:cNvPr id="69" name="그룹 68"/>
          <p:cNvGrpSpPr/>
          <p:nvPr/>
        </p:nvGrpSpPr>
        <p:grpSpPr>
          <a:xfrm>
            <a:off x="1088979" y="2880039"/>
            <a:ext cx="4564095" cy="783292"/>
            <a:chOff x="1088979" y="2880039"/>
            <a:chExt cx="4564095" cy="783292"/>
          </a:xfrm>
        </p:grpSpPr>
        <p:sp>
          <p:nvSpPr>
            <p:cNvPr id="55" name="직사각형 54"/>
            <p:cNvSpPr/>
            <p:nvPr/>
          </p:nvSpPr>
          <p:spPr>
            <a:xfrm>
              <a:off x="1088979" y="3481140"/>
              <a:ext cx="1318661" cy="182191"/>
            </a:xfrm>
            <a:prstGeom prst="rect">
              <a:avLst/>
            </a:prstGeom>
            <a:solidFill>
              <a:schemeClr val="accent6">
                <a:alpha val="2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4064906" y="2880039"/>
              <a:ext cx="158816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>
                  <a:solidFill>
                    <a:srgbClr val="0070C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웹 사이트를 만들 때 제작자가 만든 스타일</a:t>
              </a:r>
            </a:p>
          </p:txBody>
        </p:sp>
        <p:cxnSp>
          <p:nvCxnSpPr>
            <p:cNvPr id="58" name="구부러진 연결선 57"/>
            <p:cNvCxnSpPr>
              <a:stCxn id="56" idx="1"/>
              <a:endCxn id="55" idx="0"/>
            </p:cNvCxnSpPr>
            <p:nvPr/>
          </p:nvCxnSpPr>
          <p:spPr>
            <a:xfrm rot="10800000" flipV="1">
              <a:off x="1748310" y="3095482"/>
              <a:ext cx="2316596" cy="385657"/>
            </a:xfrm>
            <a:prstGeom prst="curvedConnector2">
              <a:avLst/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grpSp>
        <p:nvGrpSpPr>
          <p:cNvPr id="70" name="그룹 69"/>
          <p:cNvGrpSpPr/>
          <p:nvPr/>
        </p:nvGrpSpPr>
        <p:grpSpPr>
          <a:xfrm>
            <a:off x="1195917" y="4007843"/>
            <a:ext cx="4656243" cy="718867"/>
            <a:chOff x="1195917" y="4007843"/>
            <a:chExt cx="4656243" cy="718867"/>
          </a:xfrm>
        </p:grpSpPr>
        <p:sp>
          <p:nvSpPr>
            <p:cNvPr id="63" name="직사각형 62"/>
            <p:cNvSpPr/>
            <p:nvPr/>
          </p:nvSpPr>
          <p:spPr>
            <a:xfrm>
              <a:off x="1195917" y="4540780"/>
              <a:ext cx="1499157" cy="185930"/>
            </a:xfrm>
            <a:prstGeom prst="rect">
              <a:avLst/>
            </a:prstGeom>
            <a:solidFill>
              <a:srgbClr val="7030A0">
                <a:alpha val="2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4064906" y="4007843"/>
              <a:ext cx="178725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>
                  <a:solidFill>
                    <a:srgbClr val="7030A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브라우저의 기본 스타일</a:t>
              </a:r>
            </a:p>
          </p:txBody>
        </p:sp>
        <p:cxnSp>
          <p:nvCxnSpPr>
            <p:cNvPr id="67" name="구부러진 연결선 66"/>
            <p:cNvCxnSpPr>
              <a:stCxn id="65" idx="1"/>
              <a:endCxn id="63" idx="0"/>
            </p:cNvCxnSpPr>
            <p:nvPr/>
          </p:nvCxnSpPr>
          <p:spPr>
            <a:xfrm rot="10800000" flipV="1">
              <a:off x="1945496" y="4138648"/>
              <a:ext cx="2119410" cy="402132"/>
            </a:xfrm>
            <a:prstGeom prst="curvedConnector2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71" name="직사각형 70"/>
          <p:cNvSpPr/>
          <p:nvPr/>
        </p:nvSpPr>
        <p:spPr>
          <a:xfrm>
            <a:off x="6551802" y="1083686"/>
            <a:ext cx="4640865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head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&lt;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style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    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p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{</a:t>
            </a:r>
          </a:p>
          <a:p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      </a:t>
            </a:r>
            <a:r>
              <a:rPr lang="en-US" altLang="ko-KR" sz="1200" dirty="0" err="1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font-style</a:t>
            </a:r>
            <a:r>
              <a:rPr lang="en-US" altLang="ko-KR" sz="1200" dirty="0" err="1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sz="1200" dirty="0" err="1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italic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  </a:t>
            </a:r>
            <a:r>
              <a:rPr lang="en-US" altLang="ko-KR" sz="1200" dirty="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/*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200" dirty="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글자 스타일</a:t>
            </a:r>
            <a:r>
              <a:rPr lang="ko-KR" altLang="en-US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200" dirty="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*</a:t>
            </a:r>
            <a:r>
              <a:rPr lang="en-US" altLang="ko-KR" sz="1200" dirty="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/</a:t>
            </a:r>
            <a:endParaRPr lang="ko-KR" altLang="en-US" sz="12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      </a:t>
            </a:r>
            <a:r>
              <a:rPr lang="en-US" altLang="ko-KR" sz="1200" dirty="0" err="1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color</a:t>
            </a:r>
            <a:r>
              <a:rPr lang="en-US" altLang="ko-KR" sz="1200" dirty="0" err="1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sz="1200" dirty="0" err="1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blue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 </a:t>
            </a:r>
            <a:r>
              <a:rPr lang="en-US" altLang="ko-KR" sz="1200" dirty="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/*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200" dirty="0" err="1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글자색</a:t>
            </a:r>
            <a:r>
              <a:rPr lang="ko-KR" altLang="en-US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200" dirty="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*</a:t>
            </a:r>
            <a:r>
              <a:rPr lang="en-US" altLang="ko-KR" sz="1200" dirty="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/</a:t>
            </a:r>
            <a:endParaRPr lang="ko-KR" altLang="en-US" sz="12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ko-KR" altLang="en-US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    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</a:p>
          <a:p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    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p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{</a:t>
            </a:r>
          </a:p>
          <a:p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      </a:t>
            </a:r>
            <a:r>
              <a:rPr lang="en-US" altLang="ko-KR" sz="1200" dirty="0" err="1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color</a:t>
            </a:r>
            <a:r>
              <a:rPr lang="en-US" altLang="ko-KR" sz="1200" dirty="0" err="1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sz="1200" dirty="0" err="1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red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!important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 </a:t>
            </a:r>
            <a:r>
              <a:rPr lang="en-US" altLang="ko-KR" sz="1200" dirty="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/*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200" dirty="0" err="1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글자색</a:t>
            </a:r>
            <a:r>
              <a:rPr lang="en-US" altLang="ko-KR" sz="1200" dirty="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ko-KR" altLang="en-US" sz="1200" dirty="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우선 적용</a:t>
            </a:r>
            <a:r>
              <a:rPr lang="ko-KR" altLang="en-US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200" dirty="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*</a:t>
            </a:r>
            <a:r>
              <a:rPr lang="en-US" altLang="ko-KR" sz="1200" dirty="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/</a:t>
            </a:r>
            <a:endParaRPr lang="ko-KR" altLang="en-US" sz="12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ko-KR" altLang="en-US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    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</a:p>
          <a:p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style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head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body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</a:p>
          <a:p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h1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ko-KR" altLang="en-US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세계 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3</a:t>
            </a:r>
            <a:r>
              <a:rPr lang="ko-KR" altLang="en-US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대 </a:t>
            </a:r>
            <a:r>
              <a:rPr lang="ko-KR" alt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미항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h1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ko-KR" altLang="en-US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 dirty="0" err="1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img</a:t>
            </a:r>
            <a:r>
              <a:rPr lang="ko-KR" altLang="en-US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 dirty="0" err="1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src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="images/rio.png"</a:t>
            </a:r>
            <a:r>
              <a:rPr lang="ko-KR" altLang="en-US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 dirty="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alt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</a:t>
            </a:r>
            <a:r>
              <a:rPr lang="ko-KR" altLang="en-US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브라질 리우데자네이루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"&gt;</a:t>
            </a:r>
            <a:endParaRPr lang="ko-KR" altLang="en-US" sz="12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ko-KR" altLang="en-US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p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ko-KR" altLang="en-US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시드니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(Sydney), </a:t>
            </a:r>
            <a:r>
              <a:rPr lang="ko-KR" altLang="en-US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호주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p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ko-KR" altLang="en-US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</a:t>
            </a:r>
          </a:p>
          <a:p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p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ko-KR" altLang="en-US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리우데자네이루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(Rio de Janeiro), </a:t>
            </a:r>
            <a:r>
              <a:rPr lang="ko-KR" altLang="en-US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브라질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p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ko-KR" altLang="en-US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p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ko-KR" altLang="en-US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나폴리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(Naples), </a:t>
            </a:r>
            <a:r>
              <a:rPr lang="ko-KR" altLang="en-US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이탈리아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p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ko-KR" altLang="en-US" sz="12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body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ko-KR" altLang="en-US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070" name="그림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3756" y="4371428"/>
            <a:ext cx="3491382" cy="2306304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286683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캐스캐이딩 스타일 시트</a:t>
            </a:r>
            <a:r>
              <a:rPr lang="en-US" altLang="ko-KR"/>
              <a:t>(CSS)</a:t>
            </a:r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453005" y="1385447"/>
            <a:ext cx="5008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원칙 </a:t>
            </a:r>
            <a:r>
              <a:rPr lang="en-US" altLang="ko-KR" b="1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1: </a:t>
            </a:r>
            <a:r>
              <a:rPr lang="ko-KR" altLang="en-US" b="1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스타일 우선 순위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12396" y="1837189"/>
            <a:ext cx="32633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 </a:t>
            </a:r>
            <a:r>
              <a:rPr lang="ko-KR" altLang="en-US" sz="1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얼마나 </a:t>
            </a:r>
            <a:r>
              <a:rPr lang="ko-KR" altLang="en-US" sz="1400" b="1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한정지을</a:t>
            </a:r>
            <a:r>
              <a:rPr lang="ko-KR" altLang="en-US" sz="1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수 있는가에 따라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824218" y="2385162"/>
            <a:ext cx="1501630" cy="327171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인라인 스타일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824218" y="2925930"/>
            <a:ext cx="1501630" cy="327171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id </a:t>
            </a:r>
            <a:r>
              <a:rPr lang="ko-KR" altLang="en-US" sz="12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스타일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824218" y="3475088"/>
            <a:ext cx="1501630" cy="327171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클래스</a:t>
            </a:r>
            <a:r>
              <a:rPr lang="en-US" altLang="ko-KR" sz="12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2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스타일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824218" y="3996860"/>
            <a:ext cx="1501630" cy="327171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태그 스타일</a:t>
            </a:r>
          </a:p>
        </p:txBody>
      </p:sp>
      <p:sp>
        <p:nvSpPr>
          <p:cNvPr id="46" name="아래쪽 화살표 45"/>
          <p:cNvSpPr/>
          <p:nvPr/>
        </p:nvSpPr>
        <p:spPr>
          <a:xfrm>
            <a:off x="1504709" y="2721979"/>
            <a:ext cx="192946" cy="203951"/>
          </a:xfrm>
          <a:prstGeom prst="downArrow">
            <a:avLst/>
          </a:prstGeom>
          <a:solidFill>
            <a:schemeClr val="bg2"/>
          </a:solidFill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7" name="아래쪽 화살표 46"/>
          <p:cNvSpPr/>
          <p:nvPr/>
        </p:nvSpPr>
        <p:spPr>
          <a:xfrm>
            <a:off x="1504709" y="3261416"/>
            <a:ext cx="192946" cy="203951"/>
          </a:xfrm>
          <a:prstGeom prst="downArrow">
            <a:avLst/>
          </a:prstGeom>
          <a:solidFill>
            <a:schemeClr val="bg2"/>
          </a:solidFill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8" name="아래쪽 화살표 47"/>
          <p:cNvSpPr/>
          <p:nvPr/>
        </p:nvSpPr>
        <p:spPr>
          <a:xfrm>
            <a:off x="1477166" y="3793670"/>
            <a:ext cx="192946" cy="203951"/>
          </a:xfrm>
          <a:prstGeom prst="downArrow">
            <a:avLst/>
          </a:prstGeom>
          <a:solidFill>
            <a:schemeClr val="bg2"/>
          </a:solidFill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2374087" y="2426945"/>
            <a:ext cx="242441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chemeClr val="accent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해당 태그에만 적용되는 스타일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2365697" y="2874071"/>
            <a:ext cx="242441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chemeClr val="accent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지정한 부분에만 적용되는 스타일</a:t>
            </a:r>
            <a:r>
              <a:rPr lang="en-US" altLang="ko-KR" sz="1100" dirty="0">
                <a:solidFill>
                  <a:schemeClr val="accent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  <a:r>
              <a:rPr lang="ko-KR" altLang="en-US" sz="1100" dirty="0">
                <a:solidFill>
                  <a:schemeClr val="accent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문서 안에서 한번만 사용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2328107" y="3423229"/>
            <a:ext cx="242441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chemeClr val="accent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지정한 부분에만 적용되는 스타일</a:t>
            </a:r>
            <a:r>
              <a:rPr lang="en-US" altLang="ko-KR" sz="1100" dirty="0">
                <a:solidFill>
                  <a:schemeClr val="accent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  <a:r>
              <a:rPr lang="ko-KR" altLang="en-US" sz="1100" dirty="0">
                <a:solidFill>
                  <a:schemeClr val="accent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문서 안에서 </a:t>
            </a:r>
            <a:r>
              <a:rPr lang="ko-KR" altLang="en-US" sz="1100" dirty="0" err="1">
                <a:solidFill>
                  <a:schemeClr val="accent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여러번</a:t>
            </a:r>
            <a:r>
              <a:rPr lang="ko-KR" altLang="en-US" sz="1100" dirty="0">
                <a:solidFill>
                  <a:schemeClr val="accent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사용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2365696" y="3945001"/>
            <a:ext cx="242441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chemeClr val="accent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특정 태그에만 적용되는 스타일</a:t>
            </a:r>
            <a:endParaRPr lang="en-US" altLang="ko-KR" sz="1100" dirty="0">
              <a:solidFill>
                <a:schemeClr val="accent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1100" dirty="0">
                <a:solidFill>
                  <a:schemeClr val="accent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문서 안의 같은 태그에 모두 적용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6370040" y="955797"/>
            <a:ext cx="6096000" cy="32316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head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 &lt;</a:t>
            </a:r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style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    </a:t>
            </a:r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h1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{ </a:t>
            </a:r>
            <a:r>
              <a:rPr lang="en-US" altLang="ko-KR" sz="12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color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blue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  </a:t>
            </a:r>
            <a:r>
              <a:rPr lang="en-US" altLang="ko-KR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/*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글자색</a:t>
            </a:r>
            <a:r>
              <a:rPr lang="ko-KR" altLang="en-US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*</a:t>
            </a:r>
            <a:r>
              <a:rPr lang="en-US" altLang="ko-KR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/ 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</a:p>
          <a:p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    </a:t>
            </a:r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#habor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{</a:t>
            </a:r>
          </a:p>
          <a:p>
            <a:r>
              <a:rPr lang="ko-KR" altLang="en-US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      </a:t>
            </a:r>
            <a:r>
              <a:rPr lang="en-US" altLang="ko-KR" sz="12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border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1px</a:t>
            </a:r>
            <a:r>
              <a:rPr lang="ko-KR" altLang="en-US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solid</a:t>
            </a:r>
            <a:r>
              <a:rPr lang="ko-KR" altLang="en-US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gray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  </a:t>
            </a:r>
            <a:r>
              <a:rPr lang="en-US" altLang="ko-KR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/*</a:t>
            </a:r>
            <a:r>
              <a:rPr lang="ko-KR" altLang="en-US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테두리 </a:t>
            </a:r>
            <a:r>
              <a:rPr lang="en-US" altLang="ko-KR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- 1</a:t>
            </a:r>
            <a:r>
              <a:rPr lang="ko-KR" altLang="en-US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픽셀짜리 회색 실선</a:t>
            </a:r>
            <a:r>
              <a:rPr lang="ko-KR" altLang="en-US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*</a:t>
            </a:r>
            <a:r>
              <a:rPr lang="en-US" altLang="ko-KR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/</a:t>
            </a:r>
            <a:endParaRPr lang="ko-KR" altLang="en-US" sz="120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ko-KR" altLang="en-US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      </a:t>
            </a:r>
            <a:r>
              <a:rPr lang="en-US" altLang="ko-KR" sz="12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padding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10px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 </a:t>
            </a:r>
            <a:r>
              <a:rPr lang="en-US" altLang="ko-KR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/*</a:t>
            </a:r>
            <a:r>
              <a:rPr lang="ko-KR" altLang="en-US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패딩 여백 </a:t>
            </a:r>
            <a:r>
              <a:rPr lang="en-US" altLang="ko-KR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- </a:t>
            </a:r>
            <a:r>
              <a:rPr lang="ko-KR" altLang="en-US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테두리와 내용 사이의 여백</a:t>
            </a:r>
            <a:r>
              <a:rPr lang="ko-KR" altLang="en-US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*</a:t>
            </a:r>
            <a:r>
              <a:rPr lang="en-US" altLang="ko-KR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/</a:t>
            </a:r>
            <a:endParaRPr lang="ko-KR" altLang="en-US" sz="120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      </a:t>
            </a:r>
            <a:r>
              <a:rPr lang="en-US" altLang="ko-KR" sz="12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color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green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 </a:t>
            </a:r>
            <a:r>
              <a:rPr lang="en-US" altLang="ko-KR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/*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글자색</a:t>
            </a:r>
            <a:r>
              <a:rPr lang="ko-KR" altLang="en-US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*</a:t>
            </a:r>
            <a:r>
              <a:rPr lang="en-US" altLang="ko-KR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/</a:t>
            </a:r>
            <a:endParaRPr lang="ko-KR" altLang="en-US" sz="120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ko-KR" altLang="en-US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    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</a:p>
          <a:p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    </a:t>
            </a:r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.heading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{ </a:t>
            </a:r>
            <a:r>
              <a:rPr lang="en-US" altLang="ko-KR" sz="12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color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red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 </a:t>
            </a:r>
            <a:r>
              <a:rPr lang="en-US" altLang="ko-KR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/*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글자색</a:t>
            </a:r>
            <a:r>
              <a:rPr lang="ko-KR" altLang="en-US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*</a:t>
            </a:r>
            <a:r>
              <a:rPr lang="en-US" altLang="ko-KR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/ 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</a:p>
          <a:p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style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head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endParaRPr lang="en-US" altLang="ko-KR" sz="1200">
              <a:solidFill>
                <a:srgbClr val="0000FF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h1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class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="heading"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id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="habor"&gt;</a:t>
            </a:r>
            <a:r>
              <a:rPr lang="ko-KR" altLang="en-US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세계 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3</a:t>
            </a:r>
            <a:r>
              <a:rPr lang="ko-KR" altLang="en-US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대 미항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h1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img</a:t>
            </a:r>
            <a:r>
              <a:rPr lang="ko-KR" altLang="en-US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src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="images/rio.png"</a:t>
            </a:r>
            <a:r>
              <a:rPr lang="ko-KR" altLang="en-US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alt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</a:t>
            </a:r>
            <a:r>
              <a:rPr lang="ko-KR" altLang="en-US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브라질 리우데자네이루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"&gt;</a:t>
            </a:r>
            <a:endParaRPr lang="ko-KR" altLang="en-US" sz="120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ko-KR" altLang="en-US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p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ko-KR" altLang="en-US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시드니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(Sydney), </a:t>
            </a:r>
            <a:r>
              <a:rPr lang="ko-KR" altLang="en-US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호주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p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ko-KR" altLang="en-US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</a:t>
            </a:r>
          </a:p>
          <a:p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p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ko-KR" altLang="en-US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리우데자네이루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(Rio de Janeiro), </a:t>
            </a:r>
            <a:r>
              <a:rPr lang="ko-KR" altLang="en-US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브라질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p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ko-KR" altLang="en-US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p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ko-KR" altLang="en-US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나폴리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(Naples), </a:t>
            </a:r>
            <a:r>
              <a:rPr lang="ko-KR" altLang="en-US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이탈리아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p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ko-KR" altLang="en-US" sz="120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1677" y="4221069"/>
            <a:ext cx="4143375" cy="2419350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61" name="TextBox 60"/>
          <p:cNvSpPr txBox="1"/>
          <p:nvPr/>
        </p:nvSpPr>
        <p:spPr>
          <a:xfrm>
            <a:off x="612396" y="4848815"/>
            <a:ext cx="32633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 </a:t>
            </a:r>
            <a:r>
              <a:rPr lang="ko-KR" altLang="en-US" sz="1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소스 순서에 따라</a:t>
            </a:r>
          </a:p>
        </p:txBody>
      </p:sp>
      <p:sp>
        <p:nvSpPr>
          <p:cNvPr id="62" name="직사각형 61"/>
          <p:cNvSpPr/>
          <p:nvPr/>
        </p:nvSpPr>
        <p:spPr>
          <a:xfrm>
            <a:off x="687897" y="5338511"/>
            <a:ext cx="5192786" cy="705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중요도와 명시도가 같다면 소스 순서에 따라 결정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소스에서 나중에 온 스타일이 먼저 온 스타일을 덮어씀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8316805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캐스캐이딩 스타일 시트</a:t>
            </a:r>
            <a:r>
              <a:rPr lang="en-US" altLang="ko-KR"/>
              <a:t>(CSS)</a:t>
            </a:r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453005" y="1385447"/>
            <a:ext cx="5008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원칙 </a:t>
            </a:r>
            <a:r>
              <a:rPr lang="en-US" altLang="ko-KR" b="1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2: </a:t>
            </a:r>
            <a:r>
              <a:rPr lang="ko-KR" altLang="en-US" b="1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스타일 상속</a:t>
            </a:r>
          </a:p>
        </p:txBody>
      </p:sp>
      <p:sp>
        <p:nvSpPr>
          <p:cNvPr id="62" name="직사각형 61"/>
          <p:cNvSpPr/>
          <p:nvPr/>
        </p:nvSpPr>
        <p:spPr>
          <a:xfrm>
            <a:off x="453003" y="1957748"/>
            <a:ext cx="5243121" cy="30008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자식 요소에서 별도로 스타일을 지정하지 않으면 부모 요소에 있는 스타일 속성들이 자식 요소로 전달됨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상속을 이용하면 스타일 시트를 효과적으로 만들 수 있다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주의할 것은 스타일의 모든 속성이 부모 요소에서 자식 요소로 상속되는 것은 아니라는 점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/>
            </a:r>
            <a:b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예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글자 색은 상속되지만 배경 색은 상속되지 않음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부모 요소로부터 스타일이 상속되는데 자식 요소에서 다른 스타일을 사용하고자 한다면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즉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스타일 충돌이 생긴다면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‘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중요도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＇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 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‘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명시도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‘,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‘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소스순서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‘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등에 따라 우선 순위 결정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p:grpSp>
        <p:nvGrpSpPr>
          <p:cNvPr id="11" name="그룹 10"/>
          <p:cNvGrpSpPr/>
          <p:nvPr/>
        </p:nvGrpSpPr>
        <p:grpSpPr>
          <a:xfrm>
            <a:off x="6716785" y="1385447"/>
            <a:ext cx="4146958" cy="4317571"/>
            <a:chOff x="6985233" y="1834117"/>
            <a:chExt cx="4146958" cy="4317571"/>
          </a:xfrm>
        </p:grpSpPr>
        <p:sp>
          <p:nvSpPr>
            <p:cNvPr id="7" name="직사각형 6"/>
            <p:cNvSpPr/>
            <p:nvPr/>
          </p:nvSpPr>
          <p:spPr>
            <a:xfrm>
              <a:off x="6985233" y="1834117"/>
              <a:ext cx="3492618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200" dirty="0">
                  <a:solidFill>
                    <a:srgbClr val="0000FF"/>
                  </a:solidFill>
                  <a:highlight>
                    <a:srgbClr val="FFFFFF"/>
                  </a:highlight>
                  <a:latin typeface="D2Coding" panose="020B0609020101020101" pitchFamily="49" charset="-127"/>
                  <a:ea typeface="D2Coding" panose="020B0609020101020101" pitchFamily="49" charset="-127"/>
                </a:rPr>
                <a:t>&lt;</a:t>
              </a:r>
              <a:r>
                <a:rPr lang="en-US" altLang="ko-KR" sz="1200" dirty="0">
                  <a:solidFill>
                    <a:srgbClr val="800000"/>
                  </a:solidFill>
                  <a:highlight>
                    <a:srgbClr val="FFFFFF"/>
                  </a:highlight>
                  <a:latin typeface="D2Coding" panose="020B0609020101020101" pitchFamily="49" charset="-127"/>
                  <a:ea typeface="D2Coding" panose="020B0609020101020101" pitchFamily="49" charset="-127"/>
                </a:rPr>
                <a:t>style</a:t>
              </a:r>
              <a:r>
                <a:rPr lang="en-US" altLang="ko-KR" sz="1200" dirty="0">
                  <a:solidFill>
                    <a:srgbClr val="0000FF"/>
                  </a:solidFill>
                  <a:highlight>
                    <a:srgbClr val="FFFFFF"/>
                  </a:highlight>
                  <a:latin typeface="D2Coding" panose="020B0609020101020101" pitchFamily="49" charset="-127"/>
                  <a:ea typeface="D2Coding" panose="020B0609020101020101" pitchFamily="49" charset="-127"/>
                </a:rPr>
                <a:t>&gt;</a:t>
              </a:r>
              <a:endPara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endParaRPr>
            </a:p>
            <a:p>
              <a:r>
                <a:rPr lang="en-US" altLang="ko-KR" sz="1200" dirty="0">
                  <a:solidFill>
                    <a:srgbClr val="000000"/>
                  </a:solidFill>
                  <a:highlight>
                    <a:srgbClr val="FFFFFF"/>
                  </a:highlight>
                  <a:latin typeface="D2Coding" panose="020B0609020101020101" pitchFamily="49" charset="-127"/>
                  <a:ea typeface="D2Coding" panose="020B0609020101020101" pitchFamily="49" charset="-127"/>
                </a:rPr>
                <a:t>  </a:t>
              </a:r>
              <a:r>
                <a:rPr lang="en-US" altLang="ko-KR" sz="1200" dirty="0">
                  <a:solidFill>
                    <a:srgbClr val="800000"/>
                  </a:solidFill>
                  <a:highlight>
                    <a:srgbClr val="FFFFFF"/>
                  </a:highlight>
                  <a:latin typeface="D2Coding" panose="020B0609020101020101" pitchFamily="49" charset="-127"/>
                  <a:ea typeface="D2Coding" panose="020B0609020101020101" pitchFamily="49" charset="-127"/>
                </a:rPr>
                <a:t>body</a:t>
              </a:r>
              <a:r>
                <a:rPr lang="en-US" altLang="ko-KR" sz="1200" dirty="0">
                  <a:solidFill>
                    <a:srgbClr val="000000"/>
                  </a:solidFill>
                  <a:highlight>
                    <a:srgbClr val="FFFFFF"/>
                  </a:highlight>
                  <a:latin typeface="D2Coding" panose="020B0609020101020101" pitchFamily="49" charset="-127"/>
                  <a:ea typeface="D2Coding" panose="020B0609020101020101" pitchFamily="49" charset="-127"/>
                </a:rPr>
                <a:t> {</a:t>
              </a:r>
            </a:p>
            <a:p>
              <a:r>
                <a:rPr lang="en-US" altLang="ko-KR" sz="1200" dirty="0">
                  <a:solidFill>
                    <a:srgbClr val="000000"/>
                  </a:solidFill>
                  <a:highlight>
                    <a:srgbClr val="FFFFFF"/>
                  </a:highlight>
                  <a:latin typeface="D2Coding" panose="020B0609020101020101" pitchFamily="49" charset="-127"/>
                  <a:ea typeface="D2Coding" panose="020B0609020101020101" pitchFamily="49" charset="-127"/>
                </a:rPr>
                <a:t>    </a:t>
              </a:r>
              <a:r>
                <a:rPr lang="en-US" altLang="ko-KR" sz="1200" dirty="0">
                  <a:solidFill>
                    <a:srgbClr val="FF0000"/>
                  </a:solidFill>
                  <a:highlight>
                    <a:srgbClr val="FFFFFF"/>
                  </a:highlight>
                  <a:latin typeface="D2Coding" panose="020B0609020101020101" pitchFamily="49" charset="-127"/>
                  <a:ea typeface="D2Coding" panose="020B0609020101020101" pitchFamily="49" charset="-127"/>
                </a:rPr>
                <a:t>font-family</a:t>
              </a:r>
              <a:r>
                <a:rPr lang="en-US" altLang="ko-KR" sz="1200" dirty="0">
                  <a:solidFill>
                    <a:srgbClr val="000000"/>
                  </a:solidFill>
                  <a:highlight>
                    <a:srgbClr val="FFFFFF"/>
                  </a:highlight>
                  <a:latin typeface="D2Coding" panose="020B0609020101020101" pitchFamily="49" charset="-127"/>
                  <a:ea typeface="D2Coding" panose="020B0609020101020101" pitchFamily="49" charset="-127"/>
                </a:rPr>
                <a:t>:</a:t>
              </a:r>
              <a:r>
                <a:rPr lang="en-US" altLang="ko-KR" sz="1200" dirty="0">
                  <a:solidFill>
                    <a:srgbClr val="0000FF"/>
                  </a:solidFill>
                  <a:highlight>
                    <a:srgbClr val="FFFFFF"/>
                  </a:highlight>
                  <a:latin typeface="D2Coding" panose="020B0609020101020101" pitchFamily="49" charset="-127"/>
                  <a:ea typeface="D2Coding" panose="020B0609020101020101" pitchFamily="49" charset="-127"/>
                </a:rPr>
                <a:t>"</a:t>
              </a:r>
              <a:r>
                <a:rPr lang="ko-KR" altLang="en-US" sz="1200" dirty="0">
                  <a:solidFill>
                    <a:srgbClr val="0000FF"/>
                  </a:solidFill>
                  <a:highlight>
                    <a:srgbClr val="FFFFFF"/>
                  </a:highlight>
                  <a:latin typeface="D2Coding" panose="020B0609020101020101" pitchFamily="49" charset="-127"/>
                  <a:ea typeface="D2Coding" panose="020B0609020101020101" pitchFamily="49" charset="-127"/>
                </a:rPr>
                <a:t>돋움</a:t>
              </a:r>
              <a:r>
                <a:rPr lang="en-US" altLang="ko-KR" sz="1200" dirty="0">
                  <a:solidFill>
                    <a:srgbClr val="0000FF"/>
                  </a:solidFill>
                  <a:highlight>
                    <a:srgbClr val="FFFFFF"/>
                  </a:highlight>
                  <a:latin typeface="D2Coding" panose="020B0609020101020101" pitchFamily="49" charset="-127"/>
                  <a:ea typeface="D2Coding" panose="020B0609020101020101" pitchFamily="49" charset="-127"/>
                </a:rPr>
                <a:t>"</a:t>
              </a:r>
              <a:r>
                <a:rPr lang="en-US" altLang="ko-KR" sz="1200" dirty="0">
                  <a:solidFill>
                    <a:srgbClr val="000000"/>
                  </a:solidFill>
                  <a:highlight>
                    <a:srgbClr val="FFFFFF"/>
                  </a:highlight>
                  <a:latin typeface="D2Coding" panose="020B0609020101020101" pitchFamily="49" charset="-127"/>
                  <a:ea typeface="D2Coding" panose="020B0609020101020101" pitchFamily="49" charset="-127"/>
                </a:rPr>
                <a:t>; </a:t>
              </a:r>
              <a:r>
                <a:rPr lang="en-US" altLang="ko-KR" sz="1200" dirty="0">
                  <a:solidFill>
                    <a:srgbClr val="006400"/>
                  </a:solidFill>
                  <a:highlight>
                    <a:srgbClr val="FFFFFF"/>
                  </a:highlight>
                  <a:latin typeface="D2Coding" panose="020B0609020101020101" pitchFamily="49" charset="-127"/>
                  <a:ea typeface="D2Coding" panose="020B0609020101020101" pitchFamily="49" charset="-127"/>
                </a:rPr>
                <a:t>/*</a:t>
              </a:r>
              <a:r>
                <a:rPr lang="ko-KR" altLang="en-US" sz="1200" dirty="0">
                  <a:solidFill>
                    <a:srgbClr val="000000"/>
                  </a:solidFill>
                  <a:highlight>
                    <a:srgbClr val="FFFFFF"/>
                  </a:highlight>
                  <a:latin typeface="D2Coding" panose="020B0609020101020101" pitchFamily="49" charset="-127"/>
                  <a:ea typeface="D2Coding" panose="020B0609020101020101" pitchFamily="49" charset="-127"/>
                </a:rPr>
                <a:t> </a:t>
              </a:r>
              <a:r>
                <a:rPr lang="ko-KR" altLang="en-US" sz="1200" dirty="0">
                  <a:solidFill>
                    <a:srgbClr val="006400"/>
                  </a:solidFill>
                  <a:highlight>
                    <a:srgbClr val="FFFFFF"/>
                  </a:highlight>
                  <a:latin typeface="D2Coding" panose="020B0609020101020101" pitchFamily="49" charset="-127"/>
                  <a:ea typeface="D2Coding" panose="020B0609020101020101" pitchFamily="49" charset="-127"/>
                </a:rPr>
                <a:t>글꼴</a:t>
              </a:r>
              <a:r>
                <a:rPr lang="ko-KR" altLang="en-US" sz="1200" dirty="0">
                  <a:solidFill>
                    <a:srgbClr val="000000"/>
                  </a:solidFill>
                  <a:highlight>
                    <a:srgbClr val="FFFFFF"/>
                  </a:highlight>
                  <a:latin typeface="D2Coding" panose="020B0609020101020101" pitchFamily="49" charset="-127"/>
                  <a:ea typeface="D2Coding" panose="020B0609020101020101" pitchFamily="49" charset="-127"/>
                </a:rPr>
                <a:t> </a:t>
              </a:r>
              <a:r>
                <a:rPr lang="ko-KR" altLang="en-US" sz="1200" dirty="0">
                  <a:solidFill>
                    <a:srgbClr val="006400"/>
                  </a:solidFill>
                  <a:highlight>
                    <a:srgbClr val="FFFFFF"/>
                  </a:highlight>
                  <a:latin typeface="D2Coding" panose="020B0609020101020101" pitchFamily="49" charset="-127"/>
                  <a:ea typeface="D2Coding" panose="020B0609020101020101" pitchFamily="49" charset="-127"/>
                </a:rPr>
                <a:t>*</a:t>
              </a:r>
              <a:r>
                <a:rPr lang="en-US" altLang="ko-KR" sz="1200" dirty="0">
                  <a:solidFill>
                    <a:srgbClr val="006400"/>
                  </a:solidFill>
                  <a:highlight>
                    <a:srgbClr val="FFFFFF"/>
                  </a:highlight>
                  <a:latin typeface="D2Coding" panose="020B0609020101020101" pitchFamily="49" charset="-127"/>
                  <a:ea typeface="D2Coding" panose="020B0609020101020101" pitchFamily="49" charset="-127"/>
                </a:rPr>
                <a:t>/</a:t>
              </a:r>
              <a:endParaRPr lang="ko-KR" altLang="en-US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endParaRPr>
            </a:p>
            <a:p>
              <a:r>
                <a:rPr lang="en-US" altLang="ko-KR" sz="1200" dirty="0">
                  <a:solidFill>
                    <a:srgbClr val="000000"/>
                  </a:solidFill>
                  <a:highlight>
                    <a:srgbClr val="FFFFFF"/>
                  </a:highlight>
                  <a:latin typeface="D2Coding" panose="020B0609020101020101" pitchFamily="49" charset="-127"/>
                  <a:ea typeface="D2Coding" panose="020B0609020101020101" pitchFamily="49" charset="-127"/>
                </a:rPr>
                <a:t>    </a:t>
              </a:r>
              <a:r>
                <a:rPr lang="en-US" altLang="ko-KR" sz="1200" dirty="0" err="1">
                  <a:solidFill>
                    <a:srgbClr val="FF0000"/>
                  </a:solidFill>
                  <a:highlight>
                    <a:srgbClr val="FFFFFF"/>
                  </a:highlight>
                  <a:latin typeface="D2Coding" panose="020B0609020101020101" pitchFamily="49" charset="-127"/>
                  <a:ea typeface="D2Coding" panose="020B0609020101020101" pitchFamily="49" charset="-127"/>
                </a:rPr>
                <a:t>color</a:t>
              </a:r>
              <a:r>
                <a:rPr lang="en-US" altLang="ko-KR" sz="1200" dirty="0" err="1">
                  <a:solidFill>
                    <a:srgbClr val="000000"/>
                  </a:solidFill>
                  <a:highlight>
                    <a:srgbClr val="FFFFFF"/>
                  </a:highlight>
                  <a:latin typeface="D2Coding" panose="020B0609020101020101" pitchFamily="49" charset="-127"/>
                  <a:ea typeface="D2Coding" panose="020B0609020101020101" pitchFamily="49" charset="-127"/>
                </a:rPr>
                <a:t>:</a:t>
              </a:r>
              <a:r>
                <a:rPr lang="en-US" altLang="ko-KR" sz="1200" dirty="0" err="1">
                  <a:solidFill>
                    <a:srgbClr val="0000FF"/>
                  </a:solidFill>
                  <a:highlight>
                    <a:srgbClr val="FFFFFF"/>
                  </a:highlight>
                  <a:latin typeface="D2Coding" panose="020B0609020101020101" pitchFamily="49" charset="-127"/>
                  <a:ea typeface="D2Coding" panose="020B0609020101020101" pitchFamily="49" charset="-127"/>
                </a:rPr>
                <a:t>darkgreen</a:t>
              </a:r>
              <a:r>
                <a:rPr lang="en-US" altLang="ko-KR" sz="1200" dirty="0">
                  <a:solidFill>
                    <a:srgbClr val="000000"/>
                  </a:solidFill>
                  <a:highlight>
                    <a:srgbClr val="FFFFFF"/>
                  </a:highlight>
                  <a:latin typeface="D2Coding" panose="020B0609020101020101" pitchFamily="49" charset="-127"/>
                  <a:ea typeface="D2Coding" panose="020B0609020101020101" pitchFamily="49" charset="-127"/>
                </a:rPr>
                <a:t>; </a:t>
              </a:r>
              <a:r>
                <a:rPr lang="en-US" altLang="ko-KR" sz="1200" dirty="0">
                  <a:solidFill>
                    <a:srgbClr val="006400"/>
                  </a:solidFill>
                  <a:highlight>
                    <a:srgbClr val="FFFFFF"/>
                  </a:highlight>
                  <a:latin typeface="D2Coding" panose="020B0609020101020101" pitchFamily="49" charset="-127"/>
                  <a:ea typeface="D2Coding" panose="020B0609020101020101" pitchFamily="49" charset="-127"/>
                </a:rPr>
                <a:t>/*</a:t>
              </a:r>
              <a:r>
                <a:rPr lang="en-US" altLang="ko-KR" sz="1200" dirty="0">
                  <a:solidFill>
                    <a:srgbClr val="000000"/>
                  </a:solidFill>
                  <a:highlight>
                    <a:srgbClr val="FFFFFF"/>
                  </a:highlight>
                  <a:latin typeface="D2Coding" panose="020B0609020101020101" pitchFamily="49" charset="-127"/>
                  <a:ea typeface="D2Coding" panose="020B0609020101020101" pitchFamily="49" charset="-127"/>
                </a:rPr>
                <a:t> </a:t>
              </a:r>
              <a:r>
                <a:rPr lang="ko-KR" altLang="en-US" sz="1200" dirty="0" err="1">
                  <a:solidFill>
                    <a:srgbClr val="006400"/>
                  </a:solidFill>
                  <a:highlight>
                    <a:srgbClr val="FFFFFF"/>
                  </a:highlight>
                  <a:latin typeface="D2Coding" panose="020B0609020101020101" pitchFamily="49" charset="-127"/>
                  <a:ea typeface="D2Coding" panose="020B0609020101020101" pitchFamily="49" charset="-127"/>
                </a:rPr>
                <a:t>글자색</a:t>
              </a:r>
              <a:r>
                <a:rPr lang="ko-KR" altLang="en-US" sz="1200" dirty="0">
                  <a:solidFill>
                    <a:srgbClr val="000000"/>
                  </a:solidFill>
                  <a:highlight>
                    <a:srgbClr val="FFFFFF"/>
                  </a:highlight>
                  <a:latin typeface="D2Coding" panose="020B0609020101020101" pitchFamily="49" charset="-127"/>
                  <a:ea typeface="D2Coding" panose="020B0609020101020101" pitchFamily="49" charset="-127"/>
                </a:rPr>
                <a:t> </a:t>
              </a:r>
              <a:r>
                <a:rPr lang="ko-KR" altLang="en-US" sz="1200" dirty="0">
                  <a:solidFill>
                    <a:srgbClr val="006400"/>
                  </a:solidFill>
                  <a:highlight>
                    <a:srgbClr val="FFFFFF"/>
                  </a:highlight>
                  <a:latin typeface="D2Coding" panose="020B0609020101020101" pitchFamily="49" charset="-127"/>
                  <a:ea typeface="D2Coding" panose="020B0609020101020101" pitchFamily="49" charset="-127"/>
                </a:rPr>
                <a:t>*</a:t>
              </a:r>
              <a:r>
                <a:rPr lang="en-US" altLang="ko-KR" sz="1200" dirty="0">
                  <a:solidFill>
                    <a:srgbClr val="006400"/>
                  </a:solidFill>
                  <a:highlight>
                    <a:srgbClr val="FFFFFF"/>
                  </a:highlight>
                  <a:latin typeface="D2Coding" panose="020B0609020101020101" pitchFamily="49" charset="-127"/>
                  <a:ea typeface="D2Coding" panose="020B0609020101020101" pitchFamily="49" charset="-127"/>
                </a:rPr>
                <a:t>/</a:t>
              </a:r>
              <a:endParaRPr lang="ko-KR" altLang="en-US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endParaRPr>
            </a:p>
            <a:p>
              <a:r>
                <a:rPr lang="ko-KR" altLang="en-US" sz="1200" dirty="0">
                  <a:solidFill>
                    <a:srgbClr val="000000"/>
                  </a:solidFill>
                  <a:highlight>
                    <a:srgbClr val="FFFFFF"/>
                  </a:highlight>
                  <a:latin typeface="D2Coding" panose="020B0609020101020101" pitchFamily="49" charset="-127"/>
                  <a:ea typeface="D2Coding" panose="020B0609020101020101" pitchFamily="49" charset="-127"/>
                </a:rPr>
                <a:t>  </a:t>
              </a:r>
              <a:r>
                <a:rPr lang="en-US" altLang="ko-KR" sz="1200" dirty="0">
                  <a:solidFill>
                    <a:srgbClr val="000000"/>
                  </a:solidFill>
                  <a:highlight>
                    <a:srgbClr val="FFFFFF"/>
                  </a:highlight>
                  <a:latin typeface="D2Coding" panose="020B0609020101020101" pitchFamily="49" charset="-127"/>
                  <a:ea typeface="D2Coding" panose="020B0609020101020101" pitchFamily="49" charset="-127"/>
                </a:rPr>
                <a:t>}</a:t>
              </a:r>
            </a:p>
            <a:p>
              <a:r>
                <a:rPr lang="en-US" altLang="ko-KR" sz="1200" dirty="0">
                  <a:solidFill>
                    <a:srgbClr val="0000FF"/>
                  </a:solidFill>
                  <a:highlight>
                    <a:srgbClr val="FFFFFF"/>
                  </a:highlight>
                  <a:latin typeface="D2Coding" panose="020B0609020101020101" pitchFamily="49" charset="-127"/>
                  <a:ea typeface="D2Coding" panose="020B0609020101020101" pitchFamily="49" charset="-127"/>
                </a:rPr>
                <a:t>&lt;/</a:t>
              </a:r>
              <a:r>
                <a:rPr lang="en-US" altLang="ko-KR" sz="1200" dirty="0">
                  <a:solidFill>
                    <a:srgbClr val="800000"/>
                  </a:solidFill>
                  <a:highlight>
                    <a:srgbClr val="FFFFFF"/>
                  </a:highlight>
                  <a:latin typeface="D2Coding" panose="020B0609020101020101" pitchFamily="49" charset="-127"/>
                  <a:ea typeface="D2Coding" panose="020B0609020101020101" pitchFamily="49" charset="-127"/>
                </a:rPr>
                <a:t>style</a:t>
              </a:r>
              <a:r>
                <a:rPr lang="en-US" altLang="ko-KR" sz="1200" dirty="0">
                  <a:solidFill>
                    <a:srgbClr val="0000FF"/>
                  </a:solidFill>
                  <a:highlight>
                    <a:srgbClr val="FFFFFF"/>
                  </a:highlight>
                  <a:latin typeface="D2Coding" panose="020B0609020101020101" pitchFamily="49" charset="-127"/>
                  <a:ea typeface="D2Coding" panose="020B0609020101020101" pitchFamily="49" charset="-127"/>
                </a:rPr>
                <a:t>&gt;</a:t>
              </a:r>
              <a:endPara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6985233" y="3104700"/>
              <a:ext cx="4146958" cy="304698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200" dirty="0">
                  <a:solidFill>
                    <a:srgbClr val="0000FF"/>
                  </a:solidFill>
                  <a:highlight>
                    <a:srgbClr val="FFFFFF"/>
                  </a:highlight>
                  <a:latin typeface="D2Coding" panose="020B0609020101020101" pitchFamily="49" charset="-127"/>
                  <a:ea typeface="D2Coding" panose="020B0609020101020101" pitchFamily="49" charset="-127"/>
                </a:rPr>
                <a:t>&lt;</a:t>
              </a:r>
              <a:r>
                <a:rPr lang="en-US" altLang="ko-KR" sz="1200" dirty="0">
                  <a:solidFill>
                    <a:srgbClr val="800000"/>
                  </a:solidFill>
                  <a:highlight>
                    <a:srgbClr val="FFFFFF"/>
                  </a:highlight>
                  <a:latin typeface="D2Coding" panose="020B0609020101020101" pitchFamily="49" charset="-127"/>
                  <a:ea typeface="D2Coding" panose="020B0609020101020101" pitchFamily="49" charset="-127"/>
                </a:rPr>
                <a:t>body</a:t>
              </a:r>
              <a:r>
                <a:rPr lang="en-US" altLang="ko-KR" sz="1200" dirty="0">
                  <a:solidFill>
                    <a:srgbClr val="0000FF"/>
                  </a:solidFill>
                  <a:highlight>
                    <a:srgbClr val="FFFFFF"/>
                  </a:highlight>
                  <a:latin typeface="D2Coding" panose="020B0609020101020101" pitchFamily="49" charset="-127"/>
                  <a:ea typeface="D2Coding" panose="020B0609020101020101" pitchFamily="49" charset="-127"/>
                </a:rPr>
                <a:t>&gt;</a:t>
              </a:r>
              <a:endPara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endParaRPr>
            </a:p>
            <a:p>
              <a:r>
                <a:rPr lang="ko-KR" altLang="en-US" sz="1200" dirty="0">
                  <a:solidFill>
                    <a:srgbClr val="000000"/>
                  </a:solidFill>
                  <a:highlight>
                    <a:srgbClr val="FFFFFF"/>
                  </a:highlight>
                  <a:latin typeface="D2Coding" panose="020B0609020101020101" pitchFamily="49" charset="-127"/>
                  <a:ea typeface="D2Coding" panose="020B0609020101020101" pitchFamily="49" charset="-127"/>
                </a:rPr>
                <a:t>  </a:t>
              </a:r>
              <a:r>
                <a:rPr lang="en-US" altLang="ko-KR" sz="1200" dirty="0">
                  <a:solidFill>
                    <a:srgbClr val="0000FF"/>
                  </a:solidFill>
                  <a:highlight>
                    <a:srgbClr val="FFFFFF"/>
                  </a:highlight>
                  <a:latin typeface="D2Coding" panose="020B0609020101020101" pitchFamily="49" charset="-127"/>
                  <a:ea typeface="D2Coding" panose="020B0609020101020101" pitchFamily="49" charset="-127"/>
                </a:rPr>
                <a:t>&lt;</a:t>
              </a:r>
              <a:r>
                <a:rPr lang="en-US" altLang="ko-KR" sz="1200" dirty="0">
                  <a:solidFill>
                    <a:srgbClr val="800000"/>
                  </a:solidFill>
                  <a:highlight>
                    <a:srgbClr val="FFFFFF"/>
                  </a:highlight>
                  <a:latin typeface="D2Coding" panose="020B0609020101020101" pitchFamily="49" charset="-127"/>
                  <a:ea typeface="D2Coding" panose="020B0609020101020101" pitchFamily="49" charset="-127"/>
                </a:rPr>
                <a:t>h1</a:t>
              </a:r>
              <a:r>
                <a:rPr lang="en-US" altLang="ko-KR" sz="1200" dirty="0">
                  <a:solidFill>
                    <a:srgbClr val="0000FF"/>
                  </a:solidFill>
                  <a:highlight>
                    <a:srgbClr val="FFFFFF"/>
                  </a:highlight>
                  <a:latin typeface="D2Coding" panose="020B0609020101020101" pitchFamily="49" charset="-127"/>
                  <a:ea typeface="D2Coding" panose="020B0609020101020101" pitchFamily="49" charset="-127"/>
                </a:rPr>
                <a:t>&gt;</a:t>
              </a:r>
              <a:r>
                <a:rPr lang="ko-KR" altLang="en-US" sz="1200" dirty="0">
                  <a:solidFill>
                    <a:srgbClr val="000000"/>
                  </a:solidFill>
                  <a:highlight>
                    <a:srgbClr val="FFFFFF"/>
                  </a:highlight>
                  <a:latin typeface="D2Coding" panose="020B0609020101020101" pitchFamily="49" charset="-127"/>
                  <a:ea typeface="D2Coding" panose="020B0609020101020101" pitchFamily="49" charset="-127"/>
                </a:rPr>
                <a:t>뉴욕 타임즈에서 발표한 세계 </a:t>
              </a:r>
              <a:r>
                <a:rPr lang="en-US" altLang="ko-KR" sz="1200" dirty="0">
                  <a:solidFill>
                    <a:srgbClr val="000000"/>
                  </a:solidFill>
                  <a:highlight>
                    <a:srgbClr val="FFFFFF"/>
                  </a:highlight>
                  <a:latin typeface="D2Coding" panose="020B0609020101020101" pitchFamily="49" charset="-127"/>
                  <a:ea typeface="D2Coding" panose="020B0609020101020101" pitchFamily="49" charset="-127"/>
                </a:rPr>
                <a:t>10</a:t>
              </a:r>
              <a:r>
                <a:rPr lang="ko-KR" altLang="en-US" sz="1200" dirty="0">
                  <a:solidFill>
                    <a:srgbClr val="000000"/>
                  </a:solidFill>
                  <a:highlight>
                    <a:srgbClr val="FFFFFF"/>
                  </a:highlight>
                  <a:latin typeface="D2Coding" panose="020B0609020101020101" pitchFamily="49" charset="-127"/>
                  <a:ea typeface="D2Coding" panose="020B0609020101020101" pitchFamily="49" charset="-127"/>
                </a:rPr>
                <a:t>대 </a:t>
              </a:r>
              <a:r>
                <a:rPr lang="ko-KR" altLang="en-US" sz="1200" dirty="0" err="1">
                  <a:solidFill>
                    <a:srgbClr val="000000"/>
                  </a:solidFill>
                  <a:highlight>
                    <a:srgbClr val="FFFFFF"/>
                  </a:highlight>
                  <a:latin typeface="D2Coding" panose="020B0609020101020101" pitchFamily="49" charset="-127"/>
                  <a:ea typeface="D2Coding" panose="020B0609020101020101" pitchFamily="49" charset="-127"/>
                </a:rPr>
                <a:t>슈퍼푸드</a:t>
              </a:r>
              <a:r>
                <a:rPr lang="en-US" altLang="ko-KR" sz="1200" dirty="0">
                  <a:solidFill>
                    <a:srgbClr val="0000FF"/>
                  </a:solidFill>
                  <a:highlight>
                    <a:srgbClr val="FFFFFF"/>
                  </a:highlight>
                  <a:latin typeface="D2Coding" panose="020B0609020101020101" pitchFamily="49" charset="-127"/>
                  <a:ea typeface="D2Coding" panose="020B0609020101020101" pitchFamily="49" charset="-127"/>
                </a:rPr>
                <a:t>&lt;/</a:t>
              </a:r>
              <a:r>
                <a:rPr lang="en-US" altLang="ko-KR" sz="1200" dirty="0">
                  <a:solidFill>
                    <a:srgbClr val="800000"/>
                  </a:solidFill>
                  <a:highlight>
                    <a:srgbClr val="FFFFFF"/>
                  </a:highlight>
                  <a:latin typeface="D2Coding" panose="020B0609020101020101" pitchFamily="49" charset="-127"/>
                  <a:ea typeface="D2Coding" panose="020B0609020101020101" pitchFamily="49" charset="-127"/>
                </a:rPr>
                <a:t>h1</a:t>
              </a:r>
              <a:r>
                <a:rPr lang="en-US" altLang="ko-KR" sz="1200" dirty="0">
                  <a:solidFill>
                    <a:srgbClr val="0000FF"/>
                  </a:solidFill>
                  <a:highlight>
                    <a:srgbClr val="FFFFFF"/>
                  </a:highlight>
                  <a:latin typeface="D2Coding" panose="020B0609020101020101" pitchFamily="49" charset="-127"/>
                  <a:ea typeface="D2Coding" panose="020B0609020101020101" pitchFamily="49" charset="-127"/>
                </a:rPr>
                <a:t>&gt;</a:t>
              </a:r>
              <a:endParaRPr lang="ko-KR" altLang="en-US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endParaRPr>
            </a:p>
            <a:p>
              <a:r>
                <a:rPr lang="en-US" altLang="ko-KR" sz="1200" dirty="0">
                  <a:solidFill>
                    <a:srgbClr val="000000"/>
                  </a:solidFill>
                  <a:highlight>
                    <a:srgbClr val="FFFFFF"/>
                  </a:highlight>
                  <a:latin typeface="D2Coding" panose="020B0609020101020101" pitchFamily="49" charset="-127"/>
                  <a:ea typeface="D2Coding" panose="020B0609020101020101" pitchFamily="49" charset="-127"/>
                </a:rPr>
                <a:t>  </a:t>
              </a:r>
              <a:r>
                <a:rPr lang="en-US" altLang="ko-KR" sz="1200" dirty="0">
                  <a:solidFill>
                    <a:srgbClr val="0000FF"/>
                  </a:solidFill>
                  <a:highlight>
                    <a:srgbClr val="FFFFFF"/>
                  </a:highlight>
                  <a:latin typeface="D2Coding" panose="020B0609020101020101" pitchFamily="49" charset="-127"/>
                  <a:ea typeface="D2Coding" panose="020B0609020101020101" pitchFamily="49" charset="-127"/>
                </a:rPr>
                <a:t>&lt;</a:t>
              </a:r>
              <a:r>
                <a:rPr lang="en-US" altLang="ko-KR" sz="1200" dirty="0">
                  <a:solidFill>
                    <a:srgbClr val="800000"/>
                  </a:solidFill>
                  <a:highlight>
                    <a:srgbClr val="FFFFFF"/>
                  </a:highlight>
                  <a:latin typeface="D2Coding" panose="020B0609020101020101" pitchFamily="49" charset="-127"/>
                  <a:ea typeface="D2Coding" panose="020B0609020101020101" pitchFamily="49" charset="-127"/>
                </a:rPr>
                <a:t>ul</a:t>
              </a:r>
              <a:r>
                <a:rPr lang="en-US" altLang="ko-KR" sz="1200" dirty="0">
                  <a:solidFill>
                    <a:srgbClr val="0000FF"/>
                  </a:solidFill>
                  <a:highlight>
                    <a:srgbClr val="FFFFFF"/>
                  </a:highlight>
                  <a:latin typeface="D2Coding" panose="020B0609020101020101" pitchFamily="49" charset="-127"/>
                  <a:ea typeface="D2Coding" panose="020B0609020101020101" pitchFamily="49" charset="-127"/>
                </a:rPr>
                <a:t>&gt;</a:t>
              </a:r>
              <a:endPara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endParaRPr>
            </a:p>
            <a:p>
              <a:r>
                <a:rPr lang="en-US" altLang="ko-KR" sz="1200" dirty="0">
                  <a:solidFill>
                    <a:srgbClr val="000000"/>
                  </a:solidFill>
                  <a:highlight>
                    <a:srgbClr val="FFFFFF"/>
                  </a:highlight>
                  <a:latin typeface="D2Coding" panose="020B0609020101020101" pitchFamily="49" charset="-127"/>
                  <a:ea typeface="D2Coding" panose="020B0609020101020101" pitchFamily="49" charset="-127"/>
                </a:rPr>
                <a:t>    </a:t>
              </a:r>
              <a:r>
                <a:rPr lang="en-US" altLang="ko-KR" sz="1200" dirty="0">
                  <a:solidFill>
                    <a:srgbClr val="0000FF"/>
                  </a:solidFill>
                  <a:highlight>
                    <a:srgbClr val="FFFFFF"/>
                  </a:highlight>
                  <a:latin typeface="D2Coding" panose="020B0609020101020101" pitchFamily="49" charset="-127"/>
                  <a:ea typeface="D2Coding" panose="020B0609020101020101" pitchFamily="49" charset="-127"/>
                </a:rPr>
                <a:t>&lt;</a:t>
              </a:r>
              <a:r>
                <a:rPr lang="en-US" altLang="ko-KR" sz="1200" dirty="0">
                  <a:solidFill>
                    <a:srgbClr val="800000"/>
                  </a:solidFill>
                  <a:highlight>
                    <a:srgbClr val="FFFFFF"/>
                  </a:highlight>
                  <a:latin typeface="D2Coding" panose="020B0609020101020101" pitchFamily="49" charset="-127"/>
                  <a:ea typeface="D2Coding" panose="020B0609020101020101" pitchFamily="49" charset="-127"/>
                </a:rPr>
                <a:t>li</a:t>
              </a:r>
              <a:r>
                <a:rPr lang="en-US" altLang="ko-KR" sz="1200" dirty="0">
                  <a:solidFill>
                    <a:srgbClr val="0000FF"/>
                  </a:solidFill>
                  <a:highlight>
                    <a:srgbClr val="FFFFFF"/>
                  </a:highlight>
                  <a:latin typeface="D2Coding" panose="020B0609020101020101" pitchFamily="49" charset="-127"/>
                  <a:ea typeface="D2Coding" panose="020B0609020101020101" pitchFamily="49" charset="-127"/>
                </a:rPr>
                <a:t>&gt;</a:t>
              </a:r>
              <a:r>
                <a:rPr lang="ko-KR" altLang="en-US" sz="1200" dirty="0">
                  <a:solidFill>
                    <a:srgbClr val="000000"/>
                  </a:solidFill>
                  <a:highlight>
                    <a:srgbClr val="FFFFFF"/>
                  </a:highlight>
                  <a:latin typeface="D2Coding" panose="020B0609020101020101" pitchFamily="49" charset="-127"/>
                  <a:ea typeface="D2Coding" panose="020B0609020101020101" pitchFamily="49" charset="-127"/>
                </a:rPr>
                <a:t>블루베리</a:t>
              </a:r>
              <a:r>
                <a:rPr lang="en-US" altLang="ko-KR" sz="1200" dirty="0">
                  <a:solidFill>
                    <a:srgbClr val="0000FF"/>
                  </a:solidFill>
                  <a:highlight>
                    <a:srgbClr val="FFFFFF"/>
                  </a:highlight>
                  <a:latin typeface="D2Coding" panose="020B0609020101020101" pitchFamily="49" charset="-127"/>
                  <a:ea typeface="D2Coding" panose="020B0609020101020101" pitchFamily="49" charset="-127"/>
                </a:rPr>
                <a:t>&lt;/</a:t>
              </a:r>
              <a:r>
                <a:rPr lang="en-US" altLang="ko-KR" sz="1200" dirty="0">
                  <a:solidFill>
                    <a:srgbClr val="800000"/>
                  </a:solidFill>
                  <a:highlight>
                    <a:srgbClr val="FFFFFF"/>
                  </a:highlight>
                  <a:latin typeface="D2Coding" panose="020B0609020101020101" pitchFamily="49" charset="-127"/>
                  <a:ea typeface="D2Coding" panose="020B0609020101020101" pitchFamily="49" charset="-127"/>
                </a:rPr>
                <a:t>li</a:t>
              </a:r>
              <a:r>
                <a:rPr lang="en-US" altLang="ko-KR" sz="1200" dirty="0">
                  <a:solidFill>
                    <a:srgbClr val="0000FF"/>
                  </a:solidFill>
                  <a:highlight>
                    <a:srgbClr val="FFFFFF"/>
                  </a:highlight>
                  <a:latin typeface="D2Coding" panose="020B0609020101020101" pitchFamily="49" charset="-127"/>
                  <a:ea typeface="D2Coding" panose="020B0609020101020101" pitchFamily="49" charset="-127"/>
                </a:rPr>
                <a:t>&gt;</a:t>
              </a:r>
              <a:endPara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endParaRPr>
            </a:p>
            <a:p>
              <a:r>
                <a:rPr lang="en-US" altLang="ko-KR" sz="1200" dirty="0">
                  <a:solidFill>
                    <a:srgbClr val="000000"/>
                  </a:solidFill>
                  <a:highlight>
                    <a:srgbClr val="FFFFFF"/>
                  </a:highlight>
                  <a:latin typeface="D2Coding" panose="020B0609020101020101" pitchFamily="49" charset="-127"/>
                  <a:ea typeface="D2Coding" panose="020B0609020101020101" pitchFamily="49" charset="-127"/>
                </a:rPr>
                <a:t>    </a:t>
              </a:r>
              <a:r>
                <a:rPr lang="en-US" altLang="ko-KR" sz="1200" dirty="0">
                  <a:solidFill>
                    <a:srgbClr val="0000FF"/>
                  </a:solidFill>
                  <a:highlight>
                    <a:srgbClr val="FFFFFF"/>
                  </a:highlight>
                  <a:latin typeface="D2Coding" panose="020B0609020101020101" pitchFamily="49" charset="-127"/>
                  <a:ea typeface="D2Coding" panose="020B0609020101020101" pitchFamily="49" charset="-127"/>
                </a:rPr>
                <a:t>&lt;</a:t>
              </a:r>
              <a:r>
                <a:rPr lang="en-US" altLang="ko-KR" sz="1200" dirty="0">
                  <a:solidFill>
                    <a:srgbClr val="800000"/>
                  </a:solidFill>
                  <a:highlight>
                    <a:srgbClr val="FFFFFF"/>
                  </a:highlight>
                  <a:latin typeface="D2Coding" panose="020B0609020101020101" pitchFamily="49" charset="-127"/>
                  <a:ea typeface="D2Coding" panose="020B0609020101020101" pitchFamily="49" charset="-127"/>
                </a:rPr>
                <a:t>li</a:t>
              </a:r>
              <a:r>
                <a:rPr lang="en-US" altLang="ko-KR" sz="1200" dirty="0">
                  <a:solidFill>
                    <a:srgbClr val="0000FF"/>
                  </a:solidFill>
                  <a:highlight>
                    <a:srgbClr val="FFFFFF"/>
                  </a:highlight>
                  <a:latin typeface="D2Coding" panose="020B0609020101020101" pitchFamily="49" charset="-127"/>
                  <a:ea typeface="D2Coding" panose="020B0609020101020101" pitchFamily="49" charset="-127"/>
                </a:rPr>
                <a:t>&gt;</a:t>
              </a:r>
              <a:r>
                <a:rPr lang="ko-KR" altLang="en-US" sz="1200" dirty="0">
                  <a:solidFill>
                    <a:srgbClr val="000000"/>
                  </a:solidFill>
                  <a:highlight>
                    <a:srgbClr val="FFFFFF"/>
                  </a:highlight>
                  <a:latin typeface="D2Coding" panose="020B0609020101020101" pitchFamily="49" charset="-127"/>
                  <a:ea typeface="D2Coding" panose="020B0609020101020101" pitchFamily="49" charset="-127"/>
                </a:rPr>
                <a:t>귀리</a:t>
              </a:r>
              <a:r>
                <a:rPr lang="en-US" altLang="ko-KR" sz="1200" dirty="0">
                  <a:solidFill>
                    <a:srgbClr val="0000FF"/>
                  </a:solidFill>
                  <a:highlight>
                    <a:srgbClr val="FFFFFF"/>
                  </a:highlight>
                  <a:latin typeface="D2Coding" panose="020B0609020101020101" pitchFamily="49" charset="-127"/>
                  <a:ea typeface="D2Coding" panose="020B0609020101020101" pitchFamily="49" charset="-127"/>
                </a:rPr>
                <a:t>&lt;/</a:t>
              </a:r>
              <a:r>
                <a:rPr lang="en-US" altLang="ko-KR" sz="1200" dirty="0">
                  <a:solidFill>
                    <a:srgbClr val="800000"/>
                  </a:solidFill>
                  <a:highlight>
                    <a:srgbClr val="FFFFFF"/>
                  </a:highlight>
                  <a:latin typeface="D2Coding" panose="020B0609020101020101" pitchFamily="49" charset="-127"/>
                  <a:ea typeface="D2Coding" panose="020B0609020101020101" pitchFamily="49" charset="-127"/>
                </a:rPr>
                <a:t>li</a:t>
              </a:r>
              <a:r>
                <a:rPr lang="en-US" altLang="ko-KR" sz="1200" dirty="0">
                  <a:solidFill>
                    <a:srgbClr val="0000FF"/>
                  </a:solidFill>
                  <a:highlight>
                    <a:srgbClr val="FFFFFF"/>
                  </a:highlight>
                  <a:latin typeface="D2Coding" panose="020B0609020101020101" pitchFamily="49" charset="-127"/>
                  <a:ea typeface="D2Coding" panose="020B0609020101020101" pitchFamily="49" charset="-127"/>
                </a:rPr>
                <a:t>&gt;</a:t>
              </a:r>
              <a:endPara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endParaRPr>
            </a:p>
            <a:p>
              <a:r>
                <a:rPr lang="en-US" altLang="ko-KR" sz="1200" dirty="0">
                  <a:solidFill>
                    <a:srgbClr val="000000"/>
                  </a:solidFill>
                  <a:highlight>
                    <a:srgbClr val="FFFFFF"/>
                  </a:highlight>
                  <a:latin typeface="D2Coding" panose="020B0609020101020101" pitchFamily="49" charset="-127"/>
                  <a:ea typeface="D2Coding" panose="020B0609020101020101" pitchFamily="49" charset="-127"/>
                </a:rPr>
                <a:t>    </a:t>
              </a:r>
              <a:r>
                <a:rPr lang="en-US" altLang="ko-KR" sz="1200" dirty="0">
                  <a:solidFill>
                    <a:srgbClr val="0000FF"/>
                  </a:solidFill>
                  <a:highlight>
                    <a:srgbClr val="FFFFFF"/>
                  </a:highlight>
                  <a:latin typeface="D2Coding" panose="020B0609020101020101" pitchFamily="49" charset="-127"/>
                  <a:ea typeface="D2Coding" panose="020B0609020101020101" pitchFamily="49" charset="-127"/>
                </a:rPr>
                <a:t>&lt;</a:t>
              </a:r>
              <a:r>
                <a:rPr lang="en-US" altLang="ko-KR" sz="1200" dirty="0">
                  <a:solidFill>
                    <a:srgbClr val="800000"/>
                  </a:solidFill>
                  <a:highlight>
                    <a:srgbClr val="FFFFFF"/>
                  </a:highlight>
                  <a:latin typeface="D2Coding" panose="020B0609020101020101" pitchFamily="49" charset="-127"/>
                  <a:ea typeface="D2Coding" panose="020B0609020101020101" pitchFamily="49" charset="-127"/>
                </a:rPr>
                <a:t>li</a:t>
              </a:r>
              <a:r>
                <a:rPr lang="en-US" altLang="ko-KR" sz="1200" dirty="0">
                  <a:solidFill>
                    <a:srgbClr val="0000FF"/>
                  </a:solidFill>
                  <a:highlight>
                    <a:srgbClr val="FFFFFF"/>
                  </a:highlight>
                  <a:latin typeface="D2Coding" panose="020B0609020101020101" pitchFamily="49" charset="-127"/>
                  <a:ea typeface="D2Coding" panose="020B0609020101020101" pitchFamily="49" charset="-127"/>
                </a:rPr>
                <a:t>&gt;</a:t>
              </a:r>
              <a:r>
                <a:rPr lang="ko-KR" altLang="en-US" sz="1200" dirty="0">
                  <a:solidFill>
                    <a:srgbClr val="000000"/>
                  </a:solidFill>
                  <a:highlight>
                    <a:srgbClr val="FFFFFF"/>
                  </a:highlight>
                  <a:latin typeface="D2Coding" panose="020B0609020101020101" pitchFamily="49" charset="-127"/>
                  <a:ea typeface="D2Coding" panose="020B0609020101020101" pitchFamily="49" charset="-127"/>
                </a:rPr>
                <a:t>토마토</a:t>
              </a:r>
              <a:r>
                <a:rPr lang="en-US" altLang="ko-KR" sz="1200" dirty="0">
                  <a:solidFill>
                    <a:srgbClr val="0000FF"/>
                  </a:solidFill>
                  <a:highlight>
                    <a:srgbClr val="FFFFFF"/>
                  </a:highlight>
                  <a:latin typeface="D2Coding" panose="020B0609020101020101" pitchFamily="49" charset="-127"/>
                  <a:ea typeface="D2Coding" panose="020B0609020101020101" pitchFamily="49" charset="-127"/>
                </a:rPr>
                <a:t>&lt;/</a:t>
              </a:r>
              <a:r>
                <a:rPr lang="en-US" altLang="ko-KR" sz="1200" dirty="0">
                  <a:solidFill>
                    <a:srgbClr val="800000"/>
                  </a:solidFill>
                  <a:highlight>
                    <a:srgbClr val="FFFFFF"/>
                  </a:highlight>
                  <a:latin typeface="D2Coding" panose="020B0609020101020101" pitchFamily="49" charset="-127"/>
                  <a:ea typeface="D2Coding" panose="020B0609020101020101" pitchFamily="49" charset="-127"/>
                </a:rPr>
                <a:t>li</a:t>
              </a:r>
              <a:r>
                <a:rPr lang="en-US" altLang="ko-KR" sz="1200" dirty="0">
                  <a:solidFill>
                    <a:srgbClr val="0000FF"/>
                  </a:solidFill>
                  <a:highlight>
                    <a:srgbClr val="FFFFFF"/>
                  </a:highlight>
                  <a:latin typeface="D2Coding" panose="020B0609020101020101" pitchFamily="49" charset="-127"/>
                  <a:ea typeface="D2Coding" panose="020B0609020101020101" pitchFamily="49" charset="-127"/>
                </a:rPr>
                <a:t>&gt;</a:t>
              </a:r>
              <a:endPara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endParaRPr>
            </a:p>
            <a:p>
              <a:r>
                <a:rPr lang="en-US" altLang="ko-KR" sz="1200" dirty="0">
                  <a:solidFill>
                    <a:srgbClr val="000000"/>
                  </a:solidFill>
                  <a:highlight>
                    <a:srgbClr val="FFFFFF"/>
                  </a:highlight>
                  <a:latin typeface="D2Coding" panose="020B0609020101020101" pitchFamily="49" charset="-127"/>
                  <a:ea typeface="D2Coding" panose="020B0609020101020101" pitchFamily="49" charset="-127"/>
                </a:rPr>
                <a:t>    </a:t>
              </a:r>
              <a:r>
                <a:rPr lang="en-US" altLang="ko-KR" sz="1200" dirty="0">
                  <a:solidFill>
                    <a:srgbClr val="0000FF"/>
                  </a:solidFill>
                  <a:highlight>
                    <a:srgbClr val="FFFFFF"/>
                  </a:highlight>
                  <a:latin typeface="D2Coding" panose="020B0609020101020101" pitchFamily="49" charset="-127"/>
                  <a:ea typeface="D2Coding" panose="020B0609020101020101" pitchFamily="49" charset="-127"/>
                </a:rPr>
                <a:t>&lt;</a:t>
              </a:r>
              <a:r>
                <a:rPr lang="en-US" altLang="ko-KR" sz="1200" dirty="0">
                  <a:solidFill>
                    <a:srgbClr val="800000"/>
                  </a:solidFill>
                  <a:highlight>
                    <a:srgbClr val="FFFFFF"/>
                  </a:highlight>
                  <a:latin typeface="D2Coding" panose="020B0609020101020101" pitchFamily="49" charset="-127"/>
                  <a:ea typeface="D2Coding" panose="020B0609020101020101" pitchFamily="49" charset="-127"/>
                </a:rPr>
                <a:t>li</a:t>
              </a:r>
              <a:r>
                <a:rPr lang="en-US" altLang="ko-KR" sz="1200" dirty="0">
                  <a:solidFill>
                    <a:srgbClr val="0000FF"/>
                  </a:solidFill>
                  <a:highlight>
                    <a:srgbClr val="FFFFFF"/>
                  </a:highlight>
                  <a:latin typeface="D2Coding" panose="020B0609020101020101" pitchFamily="49" charset="-127"/>
                  <a:ea typeface="D2Coding" panose="020B0609020101020101" pitchFamily="49" charset="-127"/>
                </a:rPr>
                <a:t>&gt;</a:t>
              </a:r>
              <a:r>
                <a:rPr lang="ko-KR" altLang="en-US" sz="1200" dirty="0">
                  <a:solidFill>
                    <a:srgbClr val="000000"/>
                  </a:solidFill>
                  <a:highlight>
                    <a:srgbClr val="FFFFFF"/>
                  </a:highlight>
                  <a:latin typeface="D2Coding" panose="020B0609020101020101" pitchFamily="49" charset="-127"/>
                  <a:ea typeface="D2Coding" panose="020B0609020101020101" pitchFamily="49" charset="-127"/>
                </a:rPr>
                <a:t>시금치</a:t>
              </a:r>
              <a:r>
                <a:rPr lang="en-US" altLang="ko-KR" sz="1200" dirty="0">
                  <a:solidFill>
                    <a:srgbClr val="0000FF"/>
                  </a:solidFill>
                  <a:highlight>
                    <a:srgbClr val="FFFFFF"/>
                  </a:highlight>
                  <a:latin typeface="D2Coding" panose="020B0609020101020101" pitchFamily="49" charset="-127"/>
                  <a:ea typeface="D2Coding" panose="020B0609020101020101" pitchFamily="49" charset="-127"/>
                </a:rPr>
                <a:t>&lt;/</a:t>
              </a:r>
              <a:r>
                <a:rPr lang="en-US" altLang="ko-KR" sz="1200" dirty="0">
                  <a:solidFill>
                    <a:srgbClr val="800000"/>
                  </a:solidFill>
                  <a:highlight>
                    <a:srgbClr val="FFFFFF"/>
                  </a:highlight>
                  <a:latin typeface="D2Coding" panose="020B0609020101020101" pitchFamily="49" charset="-127"/>
                  <a:ea typeface="D2Coding" panose="020B0609020101020101" pitchFamily="49" charset="-127"/>
                </a:rPr>
                <a:t>li</a:t>
              </a:r>
              <a:r>
                <a:rPr lang="en-US" altLang="ko-KR" sz="1200" dirty="0">
                  <a:solidFill>
                    <a:srgbClr val="0000FF"/>
                  </a:solidFill>
                  <a:highlight>
                    <a:srgbClr val="FFFFFF"/>
                  </a:highlight>
                  <a:latin typeface="D2Coding" panose="020B0609020101020101" pitchFamily="49" charset="-127"/>
                  <a:ea typeface="D2Coding" panose="020B0609020101020101" pitchFamily="49" charset="-127"/>
                </a:rPr>
                <a:t>&gt;</a:t>
              </a:r>
              <a:endPara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endParaRPr>
            </a:p>
            <a:p>
              <a:r>
                <a:rPr lang="en-US" altLang="ko-KR" sz="1200" dirty="0">
                  <a:solidFill>
                    <a:srgbClr val="000000"/>
                  </a:solidFill>
                  <a:highlight>
                    <a:srgbClr val="FFFFFF"/>
                  </a:highlight>
                  <a:latin typeface="D2Coding" panose="020B0609020101020101" pitchFamily="49" charset="-127"/>
                  <a:ea typeface="D2Coding" panose="020B0609020101020101" pitchFamily="49" charset="-127"/>
                </a:rPr>
                <a:t>    </a:t>
              </a:r>
              <a:r>
                <a:rPr lang="en-US" altLang="ko-KR" sz="1200" dirty="0">
                  <a:solidFill>
                    <a:srgbClr val="0000FF"/>
                  </a:solidFill>
                  <a:highlight>
                    <a:srgbClr val="FFFFFF"/>
                  </a:highlight>
                  <a:latin typeface="D2Coding" panose="020B0609020101020101" pitchFamily="49" charset="-127"/>
                  <a:ea typeface="D2Coding" panose="020B0609020101020101" pitchFamily="49" charset="-127"/>
                </a:rPr>
                <a:t>&lt;</a:t>
              </a:r>
              <a:r>
                <a:rPr lang="en-US" altLang="ko-KR" sz="1200" dirty="0">
                  <a:solidFill>
                    <a:srgbClr val="800000"/>
                  </a:solidFill>
                  <a:highlight>
                    <a:srgbClr val="FFFFFF"/>
                  </a:highlight>
                  <a:latin typeface="D2Coding" panose="020B0609020101020101" pitchFamily="49" charset="-127"/>
                  <a:ea typeface="D2Coding" panose="020B0609020101020101" pitchFamily="49" charset="-127"/>
                </a:rPr>
                <a:t>li</a:t>
              </a:r>
              <a:r>
                <a:rPr lang="en-US" altLang="ko-KR" sz="1200" dirty="0">
                  <a:solidFill>
                    <a:srgbClr val="0000FF"/>
                  </a:solidFill>
                  <a:highlight>
                    <a:srgbClr val="FFFFFF"/>
                  </a:highlight>
                  <a:latin typeface="D2Coding" panose="020B0609020101020101" pitchFamily="49" charset="-127"/>
                  <a:ea typeface="D2Coding" panose="020B0609020101020101" pitchFamily="49" charset="-127"/>
                </a:rPr>
                <a:t>&gt;</a:t>
              </a:r>
              <a:r>
                <a:rPr lang="ko-KR" altLang="en-US" sz="1200" dirty="0">
                  <a:solidFill>
                    <a:srgbClr val="000000"/>
                  </a:solidFill>
                  <a:highlight>
                    <a:srgbClr val="FFFFFF"/>
                  </a:highlight>
                  <a:latin typeface="D2Coding" panose="020B0609020101020101" pitchFamily="49" charset="-127"/>
                  <a:ea typeface="D2Coding" panose="020B0609020101020101" pitchFamily="49" charset="-127"/>
                </a:rPr>
                <a:t>적포도주</a:t>
              </a:r>
              <a:r>
                <a:rPr lang="en-US" altLang="ko-KR" sz="1200" dirty="0">
                  <a:solidFill>
                    <a:srgbClr val="0000FF"/>
                  </a:solidFill>
                  <a:highlight>
                    <a:srgbClr val="FFFFFF"/>
                  </a:highlight>
                  <a:latin typeface="D2Coding" panose="020B0609020101020101" pitchFamily="49" charset="-127"/>
                  <a:ea typeface="D2Coding" panose="020B0609020101020101" pitchFamily="49" charset="-127"/>
                </a:rPr>
                <a:t>&lt;/</a:t>
              </a:r>
              <a:r>
                <a:rPr lang="en-US" altLang="ko-KR" sz="1200" dirty="0">
                  <a:solidFill>
                    <a:srgbClr val="800000"/>
                  </a:solidFill>
                  <a:highlight>
                    <a:srgbClr val="FFFFFF"/>
                  </a:highlight>
                  <a:latin typeface="D2Coding" panose="020B0609020101020101" pitchFamily="49" charset="-127"/>
                  <a:ea typeface="D2Coding" panose="020B0609020101020101" pitchFamily="49" charset="-127"/>
                </a:rPr>
                <a:t>li</a:t>
              </a:r>
              <a:r>
                <a:rPr lang="en-US" altLang="ko-KR" sz="1200" dirty="0">
                  <a:solidFill>
                    <a:srgbClr val="0000FF"/>
                  </a:solidFill>
                  <a:highlight>
                    <a:srgbClr val="FFFFFF"/>
                  </a:highlight>
                  <a:latin typeface="D2Coding" panose="020B0609020101020101" pitchFamily="49" charset="-127"/>
                  <a:ea typeface="D2Coding" panose="020B0609020101020101" pitchFamily="49" charset="-127"/>
                </a:rPr>
                <a:t>&gt;</a:t>
              </a:r>
              <a:endPara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endParaRPr>
            </a:p>
            <a:p>
              <a:r>
                <a:rPr lang="en-US" altLang="ko-KR" sz="1200" dirty="0">
                  <a:solidFill>
                    <a:srgbClr val="000000"/>
                  </a:solidFill>
                  <a:highlight>
                    <a:srgbClr val="FFFFFF"/>
                  </a:highlight>
                  <a:latin typeface="D2Coding" panose="020B0609020101020101" pitchFamily="49" charset="-127"/>
                  <a:ea typeface="D2Coding" panose="020B0609020101020101" pitchFamily="49" charset="-127"/>
                </a:rPr>
                <a:t>    </a:t>
              </a:r>
              <a:r>
                <a:rPr lang="en-US" altLang="ko-KR" sz="1200" dirty="0">
                  <a:solidFill>
                    <a:srgbClr val="0000FF"/>
                  </a:solidFill>
                  <a:highlight>
                    <a:srgbClr val="FFFFFF"/>
                  </a:highlight>
                  <a:latin typeface="D2Coding" panose="020B0609020101020101" pitchFamily="49" charset="-127"/>
                  <a:ea typeface="D2Coding" panose="020B0609020101020101" pitchFamily="49" charset="-127"/>
                </a:rPr>
                <a:t>&lt;</a:t>
              </a:r>
              <a:r>
                <a:rPr lang="en-US" altLang="ko-KR" sz="1200" dirty="0">
                  <a:solidFill>
                    <a:srgbClr val="800000"/>
                  </a:solidFill>
                  <a:highlight>
                    <a:srgbClr val="FFFFFF"/>
                  </a:highlight>
                  <a:latin typeface="D2Coding" panose="020B0609020101020101" pitchFamily="49" charset="-127"/>
                  <a:ea typeface="D2Coding" panose="020B0609020101020101" pitchFamily="49" charset="-127"/>
                </a:rPr>
                <a:t>li</a:t>
              </a:r>
              <a:r>
                <a:rPr lang="en-US" altLang="ko-KR" sz="1200" dirty="0">
                  <a:solidFill>
                    <a:srgbClr val="0000FF"/>
                  </a:solidFill>
                  <a:highlight>
                    <a:srgbClr val="FFFFFF"/>
                  </a:highlight>
                  <a:latin typeface="D2Coding" panose="020B0609020101020101" pitchFamily="49" charset="-127"/>
                  <a:ea typeface="D2Coding" panose="020B0609020101020101" pitchFamily="49" charset="-127"/>
                </a:rPr>
                <a:t>&gt;</a:t>
              </a:r>
              <a:r>
                <a:rPr lang="ko-KR" altLang="en-US" sz="1200" dirty="0">
                  <a:solidFill>
                    <a:srgbClr val="000000"/>
                  </a:solidFill>
                  <a:highlight>
                    <a:srgbClr val="FFFFFF"/>
                  </a:highlight>
                  <a:latin typeface="D2Coding" panose="020B0609020101020101" pitchFamily="49" charset="-127"/>
                  <a:ea typeface="D2Coding" panose="020B0609020101020101" pitchFamily="49" charset="-127"/>
                </a:rPr>
                <a:t>견과류</a:t>
              </a:r>
              <a:r>
                <a:rPr lang="en-US" altLang="ko-KR" sz="1200" dirty="0">
                  <a:solidFill>
                    <a:srgbClr val="0000FF"/>
                  </a:solidFill>
                  <a:highlight>
                    <a:srgbClr val="FFFFFF"/>
                  </a:highlight>
                  <a:latin typeface="D2Coding" panose="020B0609020101020101" pitchFamily="49" charset="-127"/>
                  <a:ea typeface="D2Coding" panose="020B0609020101020101" pitchFamily="49" charset="-127"/>
                </a:rPr>
                <a:t>&lt;/</a:t>
              </a:r>
              <a:r>
                <a:rPr lang="en-US" altLang="ko-KR" sz="1200" dirty="0">
                  <a:solidFill>
                    <a:srgbClr val="800000"/>
                  </a:solidFill>
                  <a:highlight>
                    <a:srgbClr val="FFFFFF"/>
                  </a:highlight>
                  <a:latin typeface="D2Coding" panose="020B0609020101020101" pitchFamily="49" charset="-127"/>
                  <a:ea typeface="D2Coding" panose="020B0609020101020101" pitchFamily="49" charset="-127"/>
                </a:rPr>
                <a:t>li</a:t>
              </a:r>
              <a:r>
                <a:rPr lang="en-US" altLang="ko-KR" sz="1200" dirty="0">
                  <a:solidFill>
                    <a:srgbClr val="0000FF"/>
                  </a:solidFill>
                  <a:highlight>
                    <a:srgbClr val="FFFFFF"/>
                  </a:highlight>
                  <a:latin typeface="D2Coding" panose="020B0609020101020101" pitchFamily="49" charset="-127"/>
                  <a:ea typeface="D2Coding" panose="020B0609020101020101" pitchFamily="49" charset="-127"/>
                </a:rPr>
                <a:t>&gt;</a:t>
              </a:r>
              <a:endPara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endParaRPr>
            </a:p>
            <a:p>
              <a:r>
                <a:rPr lang="en-US" altLang="ko-KR" sz="1200" dirty="0">
                  <a:solidFill>
                    <a:srgbClr val="000000"/>
                  </a:solidFill>
                  <a:highlight>
                    <a:srgbClr val="FFFFFF"/>
                  </a:highlight>
                  <a:latin typeface="D2Coding" panose="020B0609020101020101" pitchFamily="49" charset="-127"/>
                  <a:ea typeface="D2Coding" panose="020B0609020101020101" pitchFamily="49" charset="-127"/>
                </a:rPr>
                <a:t>    </a:t>
              </a:r>
              <a:r>
                <a:rPr lang="en-US" altLang="ko-KR" sz="1200" dirty="0">
                  <a:solidFill>
                    <a:srgbClr val="0000FF"/>
                  </a:solidFill>
                  <a:highlight>
                    <a:srgbClr val="FFFFFF"/>
                  </a:highlight>
                  <a:latin typeface="D2Coding" panose="020B0609020101020101" pitchFamily="49" charset="-127"/>
                  <a:ea typeface="D2Coding" panose="020B0609020101020101" pitchFamily="49" charset="-127"/>
                </a:rPr>
                <a:t>&lt;</a:t>
              </a:r>
              <a:r>
                <a:rPr lang="en-US" altLang="ko-KR" sz="1200" dirty="0">
                  <a:solidFill>
                    <a:srgbClr val="800000"/>
                  </a:solidFill>
                  <a:highlight>
                    <a:srgbClr val="FFFFFF"/>
                  </a:highlight>
                  <a:latin typeface="D2Coding" panose="020B0609020101020101" pitchFamily="49" charset="-127"/>
                  <a:ea typeface="D2Coding" panose="020B0609020101020101" pitchFamily="49" charset="-127"/>
                </a:rPr>
                <a:t>li</a:t>
              </a:r>
              <a:r>
                <a:rPr lang="en-US" altLang="ko-KR" sz="1200" dirty="0">
                  <a:solidFill>
                    <a:srgbClr val="0000FF"/>
                  </a:solidFill>
                  <a:highlight>
                    <a:srgbClr val="FFFFFF"/>
                  </a:highlight>
                  <a:latin typeface="D2Coding" panose="020B0609020101020101" pitchFamily="49" charset="-127"/>
                  <a:ea typeface="D2Coding" panose="020B0609020101020101" pitchFamily="49" charset="-127"/>
                </a:rPr>
                <a:t>&gt;</a:t>
              </a:r>
              <a:r>
                <a:rPr lang="ko-KR" altLang="en-US" sz="1200" dirty="0">
                  <a:solidFill>
                    <a:srgbClr val="000000"/>
                  </a:solidFill>
                  <a:highlight>
                    <a:srgbClr val="FFFFFF"/>
                  </a:highlight>
                  <a:latin typeface="D2Coding" panose="020B0609020101020101" pitchFamily="49" charset="-127"/>
                  <a:ea typeface="D2Coding" panose="020B0609020101020101" pitchFamily="49" charset="-127"/>
                </a:rPr>
                <a:t>브로콜리</a:t>
              </a:r>
              <a:r>
                <a:rPr lang="en-US" altLang="ko-KR" sz="1200" dirty="0">
                  <a:solidFill>
                    <a:srgbClr val="0000FF"/>
                  </a:solidFill>
                  <a:highlight>
                    <a:srgbClr val="FFFFFF"/>
                  </a:highlight>
                  <a:latin typeface="D2Coding" panose="020B0609020101020101" pitchFamily="49" charset="-127"/>
                  <a:ea typeface="D2Coding" panose="020B0609020101020101" pitchFamily="49" charset="-127"/>
                </a:rPr>
                <a:t>&lt;/</a:t>
              </a:r>
              <a:r>
                <a:rPr lang="en-US" altLang="ko-KR" sz="1200" dirty="0">
                  <a:solidFill>
                    <a:srgbClr val="800000"/>
                  </a:solidFill>
                  <a:highlight>
                    <a:srgbClr val="FFFFFF"/>
                  </a:highlight>
                  <a:latin typeface="D2Coding" panose="020B0609020101020101" pitchFamily="49" charset="-127"/>
                  <a:ea typeface="D2Coding" panose="020B0609020101020101" pitchFamily="49" charset="-127"/>
                </a:rPr>
                <a:t>li</a:t>
              </a:r>
              <a:r>
                <a:rPr lang="en-US" altLang="ko-KR" sz="1200" dirty="0">
                  <a:solidFill>
                    <a:srgbClr val="0000FF"/>
                  </a:solidFill>
                  <a:highlight>
                    <a:srgbClr val="FFFFFF"/>
                  </a:highlight>
                  <a:latin typeface="D2Coding" panose="020B0609020101020101" pitchFamily="49" charset="-127"/>
                  <a:ea typeface="D2Coding" panose="020B0609020101020101" pitchFamily="49" charset="-127"/>
                </a:rPr>
                <a:t>&gt;</a:t>
              </a:r>
              <a:endPara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endParaRPr>
            </a:p>
            <a:p>
              <a:r>
                <a:rPr lang="en-US" altLang="ko-KR" sz="1200" dirty="0">
                  <a:solidFill>
                    <a:srgbClr val="000000"/>
                  </a:solidFill>
                  <a:highlight>
                    <a:srgbClr val="FFFFFF"/>
                  </a:highlight>
                  <a:latin typeface="D2Coding" panose="020B0609020101020101" pitchFamily="49" charset="-127"/>
                  <a:ea typeface="D2Coding" panose="020B0609020101020101" pitchFamily="49" charset="-127"/>
                </a:rPr>
                <a:t>    </a:t>
              </a:r>
              <a:r>
                <a:rPr lang="en-US" altLang="ko-KR" sz="1200" dirty="0">
                  <a:solidFill>
                    <a:srgbClr val="0000FF"/>
                  </a:solidFill>
                  <a:highlight>
                    <a:srgbClr val="FFFFFF"/>
                  </a:highlight>
                  <a:latin typeface="D2Coding" panose="020B0609020101020101" pitchFamily="49" charset="-127"/>
                  <a:ea typeface="D2Coding" panose="020B0609020101020101" pitchFamily="49" charset="-127"/>
                </a:rPr>
                <a:t>&lt;</a:t>
              </a:r>
              <a:r>
                <a:rPr lang="en-US" altLang="ko-KR" sz="1200" dirty="0">
                  <a:solidFill>
                    <a:srgbClr val="800000"/>
                  </a:solidFill>
                  <a:highlight>
                    <a:srgbClr val="FFFFFF"/>
                  </a:highlight>
                  <a:latin typeface="D2Coding" panose="020B0609020101020101" pitchFamily="49" charset="-127"/>
                  <a:ea typeface="D2Coding" panose="020B0609020101020101" pitchFamily="49" charset="-127"/>
                </a:rPr>
                <a:t>li</a:t>
              </a:r>
              <a:r>
                <a:rPr lang="en-US" altLang="ko-KR" sz="1200" dirty="0">
                  <a:solidFill>
                    <a:srgbClr val="0000FF"/>
                  </a:solidFill>
                  <a:highlight>
                    <a:srgbClr val="FFFFFF"/>
                  </a:highlight>
                  <a:latin typeface="D2Coding" panose="020B0609020101020101" pitchFamily="49" charset="-127"/>
                  <a:ea typeface="D2Coding" panose="020B0609020101020101" pitchFamily="49" charset="-127"/>
                </a:rPr>
                <a:t>&gt;</a:t>
              </a:r>
              <a:r>
                <a:rPr lang="ko-KR" altLang="en-US" sz="1200" dirty="0">
                  <a:solidFill>
                    <a:srgbClr val="000000"/>
                  </a:solidFill>
                  <a:highlight>
                    <a:srgbClr val="FFFFFF"/>
                  </a:highlight>
                  <a:latin typeface="D2Coding" panose="020B0609020101020101" pitchFamily="49" charset="-127"/>
                  <a:ea typeface="D2Coding" panose="020B0609020101020101" pitchFamily="49" charset="-127"/>
                </a:rPr>
                <a:t>연어</a:t>
              </a:r>
              <a:r>
                <a:rPr lang="en-US" altLang="ko-KR" sz="1200" dirty="0">
                  <a:solidFill>
                    <a:srgbClr val="0000FF"/>
                  </a:solidFill>
                  <a:highlight>
                    <a:srgbClr val="FFFFFF"/>
                  </a:highlight>
                  <a:latin typeface="D2Coding" panose="020B0609020101020101" pitchFamily="49" charset="-127"/>
                  <a:ea typeface="D2Coding" panose="020B0609020101020101" pitchFamily="49" charset="-127"/>
                </a:rPr>
                <a:t>&lt;/</a:t>
              </a:r>
              <a:r>
                <a:rPr lang="en-US" altLang="ko-KR" sz="1200" dirty="0">
                  <a:solidFill>
                    <a:srgbClr val="800000"/>
                  </a:solidFill>
                  <a:highlight>
                    <a:srgbClr val="FFFFFF"/>
                  </a:highlight>
                  <a:latin typeface="D2Coding" panose="020B0609020101020101" pitchFamily="49" charset="-127"/>
                  <a:ea typeface="D2Coding" panose="020B0609020101020101" pitchFamily="49" charset="-127"/>
                </a:rPr>
                <a:t>li</a:t>
              </a:r>
              <a:r>
                <a:rPr lang="en-US" altLang="ko-KR" sz="1200" dirty="0">
                  <a:solidFill>
                    <a:srgbClr val="0000FF"/>
                  </a:solidFill>
                  <a:highlight>
                    <a:srgbClr val="FFFFFF"/>
                  </a:highlight>
                  <a:latin typeface="D2Coding" panose="020B0609020101020101" pitchFamily="49" charset="-127"/>
                  <a:ea typeface="D2Coding" panose="020B0609020101020101" pitchFamily="49" charset="-127"/>
                </a:rPr>
                <a:t>&gt;</a:t>
              </a:r>
              <a:endPara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endParaRPr>
            </a:p>
            <a:p>
              <a:r>
                <a:rPr lang="en-US" altLang="ko-KR" sz="1200" dirty="0">
                  <a:solidFill>
                    <a:srgbClr val="000000"/>
                  </a:solidFill>
                  <a:highlight>
                    <a:srgbClr val="FFFFFF"/>
                  </a:highlight>
                  <a:latin typeface="D2Coding" panose="020B0609020101020101" pitchFamily="49" charset="-127"/>
                  <a:ea typeface="D2Coding" panose="020B0609020101020101" pitchFamily="49" charset="-127"/>
                </a:rPr>
                <a:t>    </a:t>
              </a:r>
              <a:r>
                <a:rPr lang="en-US" altLang="ko-KR" sz="1200" dirty="0">
                  <a:solidFill>
                    <a:srgbClr val="0000FF"/>
                  </a:solidFill>
                  <a:highlight>
                    <a:srgbClr val="FFFFFF"/>
                  </a:highlight>
                  <a:latin typeface="D2Coding" panose="020B0609020101020101" pitchFamily="49" charset="-127"/>
                  <a:ea typeface="D2Coding" panose="020B0609020101020101" pitchFamily="49" charset="-127"/>
                </a:rPr>
                <a:t>&lt;</a:t>
              </a:r>
              <a:r>
                <a:rPr lang="en-US" altLang="ko-KR" sz="1200" dirty="0">
                  <a:solidFill>
                    <a:srgbClr val="800000"/>
                  </a:solidFill>
                  <a:highlight>
                    <a:srgbClr val="FFFFFF"/>
                  </a:highlight>
                  <a:latin typeface="D2Coding" panose="020B0609020101020101" pitchFamily="49" charset="-127"/>
                  <a:ea typeface="D2Coding" panose="020B0609020101020101" pitchFamily="49" charset="-127"/>
                </a:rPr>
                <a:t>li</a:t>
              </a:r>
              <a:r>
                <a:rPr lang="en-US" altLang="ko-KR" sz="1200" dirty="0">
                  <a:solidFill>
                    <a:srgbClr val="0000FF"/>
                  </a:solidFill>
                  <a:highlight>
                    <a:srgbClr val="FFFFFF"/>
                  </a:highlight>
                  <a:latin typeface="D2Coding" panose="020B0609020101020101" pitchFamily="49" charset="-127"/>
                  <a:ea typeface="D2Coding" panose="020B0609020101020101" pitchFamily="49" charset="-127"/>
                </a:rPr>
                <a:t>&gt;</a:t>
              </a:r>
              <a:r>
                <a:rPr lang="ko-KR" altLang="en-US" sz="1200" dirty="0">
                  <a:solidFill>
                    <a:srgbClr val="000000"/>
                  </a:solidFill>
                  <a:highlight>
                    <a:srgbClr val="FFFFFF"/>
                  </a:highlight>
                  <a:latin typeface="D2Coding" panose="020B0609020101020101" pitchFamily="49" charset="-127"/>
                  <a:ea typeface="D2Coding" panose="020B0609020101020101" pitchFamily="49" charset="-127"/>
                </a:rPr>
                <a:t>마늘</a:t>
              </a:r>
              <a:r>
                <a:rPr lang="en-US" altLang="ko-KR" sz="1200" dirty="0">
                  <a:solidFill>
                    <a:srgbClr val="0000FF"/>
                  </a:solidFill>
                  <a:highlight>
                    <a:srgbClr val="FFFFFF"/>
                  </a:highlight>
                  <a:latin typeface="D2Coding" panose="020B0609020101020101" pitchFamily="49" charset="-127"/>
                  <a:ea typeface="D2Coding" panose="020B0609020101020101" pitchFamily="49" charset="-127"/>
                </a:rPr>
                <a:t>&lt;/</a:t>
              </a:r>
              <a:r>
                <a:rPr lang="en-US" altLang="ko-KR" sz="1200" dirty="0">
                  <a:solidFill>
                    <a:srgbClr val="800000"/>
                  </a:solidFill>
                  <a:highlight>
                    <a:srgbClr val="FFFFFF"/>
                  </a:highlight>
                  <a:latin typeface="D2Coding" panose="020B0609020101020101" pitchFamily="49" charset="-127"/>
                  <a:ea typeface="D2Coding" panose="020B0609020101020101" pitchFamily="49" charset="-127"/>
                </a:rPr>
                <a:t>li</a:t>
              </a:r>
              <a:r>
                <a:rPr lang="en-US" altLang="ko-KR" sz="1200" dirty="0">
                  <a:solidFill>
                    <a:srgbClr val="0000FF"/>
                  </a:solidFill>
                  <a:highlight>
                    <a:srgbClr val="FFFFFF"/>
                  </a:highlight>
                  <a:latin typeface="D2Coding" panose="020B0609020101020101" pitchFamily="49" charset="-127"/>
                  <a:ea typeface="D2Coding" panose="020B0609020101020101" pitchFamily="49" charset="-127"/>
                </a:rPr>
                <a:t>&gt;</a:t>
              </a:r>
              <a:endPara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endParaRPr>
            </a:p>
            <a:p>
              <a:r>
                <a:rPr lang="en-US" altLang="ko-KR" sz="1200" dirty="0">
                  <a:solidFill>
                    <a:srgbClr val="000000"/>
                  </a:solidFill>
                  <a:highlight>
                    <a:srgbClr val="FFFFFF"/>
                  </a:highlight>
                  <a:latin typeface="D2Coding" panose="020B0609020101020101" pitchFamily="49" charset="-127"/>
                  <a:ea typeface="D2Coding" panose="020B0609020101020101" pitchFamily="49" charset="-127"/>
                </a:rPr>
                <a:t>    </a:t>
              </a:r>
              <a:r>
                <a:rPr lang="en-US" altLang="ko-KR" sz="1200" dirty="0">
                  <a:solidFill>
                    <a:srgbClr val="0000FF"/>
                  </a:solidFill>
                  <a:highlight>
                    <a:srgbClr val="FFFFFF"/>
                  </a:highlight>
                  <a:latin typeface="D2Coding" panose="020B0609020101020101" pitchFamily="49" charset="-127"/>
                  <a:ea typeface="D2Coding" panose="020B0609020101020101" pitchFamily="49" charset="-127"/>
                </a:rPr>
                <a:t>&lt;</a:t>
              </a:r>
              <a:r>
                <a:rPr lang="en-US" altLang="ko-KR" sz="1200" dirty="0">
                  <a:solidFill>
                    <a:srgbClr val="800000"/>
                  </a:solidFill>
                  <a:highlight>
                    <a:srgbClr val="FFFFFF"/>
                  </a:highlight>
                  <a:latin typeface="D2Coding" panose="020B0609020101020101" pitchFamily="49" charset="-127"/>
                  <a:ea typeface="D2Coding" panose="020B0609020101020101" pitchFamily="49" charset="-127"/>
                </a:rPr>
                <a:t>li</a:t>
              </a:r>
              <a:r>
                <a:rPr lang="en-US" altLang="ko-KR" sz="1200" dirty="0">
                  <a:solidFill>
                    <a:srgbClr val="0000FF"/>
                  </a:solidFill>
                  <a:highlight>
                    <a:srgbClr val="FFFFFF"/>
                  </a:highlight>
                  <a:latin typeface="D2Coding" panose="020B0609020101020101" pitchFamily="49" charset="-127"/>
                  <a:ea typeface="D2Coding" panose="020B0609020101020101" pitchFamily="49" charset="-127"/>
                </a:rPr>
                <a:t>&gt;</a:t>
              </a:r>
              <a:r>
                <a:rPr lang="ko-KR" altLang="en-US" sz="1200" dirty="0">
                  <a:solidFill>
                    <a:srgbClr val="000000"/>
                  </a:solidFill>
                  <a:highlight>
                    <a:srgbClr val="FFFFFF"/>
                  </a:highlight>
                  <a:latin typeface="D2Coding" panose="020B0609020101020101" pitchFamily="49" charset="-127"/>
                  <a:ea typeface="D2Coding" panose="020B0609020101020101" pitchFamily="49" charset="-127"/>
                </a:rPr>
                <a:t>녹차</a:t>
              </a:r>
              <a:r>
                <a:rPr lang="en-US" altLang="ko-KR" sz="1200" dirty="0">
                  <a:solidFill>
                    <a:srgbClr val="0000FF"/>
                  </a:solidFill>
                  <a:highlight>
                    <a:srgbClr val="FFFFFF"/>
                  </a:highlight>
                  <a:latin typeface="D2Coding" panose="020B0609020101020101" pitchFamily="49" charset="-127"/>
                  <a:ea typeface="D2Coding" panose="020B0609020101020101" pitchFamily="49" charset="-127"/>
                </a:rPr>
                <a:t>&lt;/</a:t>
              </a:r>
              <a:r>
                <a:rPr lang="en-US" altLang="ko-KR" sz="1200" dirty="0">
                  <a:solidFill>
                    <a:srgbClr val="800000"/>
                  </a:solidFill>
                  <a:highlight>
                    <a:srgbClr val="FFFFFF"/>
                  </a:highlight>
                  <a:latin typeface="D2Coding" panose="020B0609020101020101" pitchFamily="49" charset="-127"/>
                  <a:ea typeface="D2Coding" panose="020B0609020101020101" pitchFamily="49" charset="-127"/>
                </a:rPr>
                <a:t>li</a:t>
              </a:r>
              <a:r>
                <a:rPr lang="en-US" altLang="ko-KR" sz="1200" dirty="0">
                  <a:solidFill>
                    <a:srgbClr val="0000FF"/>
                  </a:solidFill>
                  <a:highlight>
                    <a:srgbClr val="FFFFFF"/>
                  </a:highlight>
                  <a:latin typeface="D2Coding" panose="020B0609020101020101" pitchFamily="49" charset="-127"/>
                  <a:ea typeface="D2Coding" panose="020B0609020101020101" pitchFamily="49" charset="-127"/>
                </a:rPr>
                <a:t>&gt;</a:t>
              </a:r>
              <a:endPara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endParaRPr>
            </a:p>
            <a:p>
              <a:r>
                <a:rPr lang="en-US" altLang="ko-KR" sz="1200" dirty="0">
                  <a:solidFill>
                    <a:srgbClr val="000000"/>
                  </a:solidFill>
                  <a:highlight>
                    <a:srgbClr val="FFFFFF"/>
                  </a:highlight>
                  <a:latin typeface="D2Coding" panose="020B0609020101020101" pitchFamily="49" charset="-127"/>
                  <a:ea typeface="D2Coding" panose="020B0609020101020101" pitchFamily="49" charset="-127"/>
                </a:rPr>
                <a:t>  </a:t>
              </a:r>
              <a:r>
                <a:rPr lang="en-US" altLang="ko-KR" sz="1200" dirty="0">
                  <a:solidFill>
                    <a:srgbClr val="0000FF"/>
                  </a:solidFill>
                  <a:highlight>
                    <a:srgbClr val="FFFFFF"/>
                  </a:highlight>
                  <a:latin typeface="D2Coding" panose="020B0609020101020101" pitchFamily="49" charset="-127"/>
                  <a:ea typeface="D2Coding" panose="020B0609020101020101" pitchFamily="49" charset="-127"/>
                </a:rPr>
                <a:t>&lt;/</a:t>
              </a:r>
              <a:r>
                <a:rPr lang="en-US" altLang="ko-KR" sz="1200" dirty="0">
                  <a:solidFill>
                    <a:srgbClr val="800000"/>
                  </a:solidFill>
                  <a:highlight>
                    <a:srgbClr val="FFFFFF"/>
                  </a:highlight>
                  <a:latin typeface="D2Coding" panose="020B0609020101020101" pitchFamily="49" charset="-127"/>
                  <a:ea typeface="D2Coding" panose="020B0609020101020101" pitchFamily="49" charset="-127"/>
                </a:rPr>
                <a:t>ul</a:t>
              </a:r>
              <a:r>
                <a:rPr lang="en-US" altLang="ko-KR" sz="1200" dirty="0">
                  <a:solidFill>
                    <a:srgbClr val="0000FF"/>
                  </a:solidFill>
                  <a:highlight>
                    <a:srgbClr val="FFFFFF"/>
                  </a:highlight>
                  <a:latin typeface="D2Coding" panose="020B0609020101020101" pitchFamily="49" charset="-127"/>
                  <a:ea typeface="D2Coding" panose="020B0609020101020101" pitchFamily="49" charset="-127"/>
                </a:rPr>
                <a:t>&gt;</a:t>
              </a:r>
              <a:endPara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endParaRPr>
            </a:p>
            <a:p>
              <a:r>
                <a:rPr lang="en-US" altLang="ko-KR" sz="1200" dirty="0">
                  <a:solidFill>
                    <a:srgbClr val="0000FF"/>
                  </a:solidFill>
                  <a:highlight>
                    <a:srgbClr val="FFFFFF"/>
                  </a:highlight>
                  <a:latin typeface="D2Coding" panose="020B0609020101020101" pitchFamily="49" charset="-127"/>
                  <a:ea typeface="D2Coding" panose="020B0609020101020101" pitchFamily="49" charset="-127"/>
                </a:rPr>
                <a:t>&lt;/</a:t>
              </a:r>
              <a:r>
                <a:rPr lang="en-US" altLang="ko-KR" sz="1200" dirty="0">
                  <a:solidFill>
                    <a:srgbClr val="800000"/>
                  </a:solidFill>
                  <a:highlight>
                    <a:srgbClr val="FFFFFF"/>
                  </a:highlight>
                  <a:latin typeface="D2Coding" panose="020B0609020101020101" pitchFamily="49" charset="-127"/>
                  <a:ea typeface="D2Coding" panose="020B0609020101020101" pitchFamily="49" charset="-127"/>
                </a:rPr>
                <a:t>body</a:t>
              </a:r>
              <a:r>
                <a:rPr lang="en-US" altLang="ko-KR" sz="1200" dirty="0">
                  <a:solidFill>
                    <a:srgbClr val="0000FF"/>
                  </a:solidFill>
                  <a:highlight>
                    <a:srgbClr val="FFFFFF"/>
                  </a:highlight>
                  <a:latin typeface="D2Coding" panose="020B0609020101020101" pitchFamily="49" charset="-127"/>
                  <a:ea typeface="D2Coding" panose="020B0609020101020101" pitchFamily="49" charset="-127"/>
                </a:rPr>
                <a:t>&gt;</a:t>
              </a:r>
              <a:endPara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3094" y="4417784"/>
            <a:ext cx="3182531" cy="1559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87942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CSS3</a:t>
            </a:r>
            <a:r>
              <a:rPr lang="ko-KR" altLang="en-US"/>
              <a:t>와 </a:t>
            </a:r>
            <a:r>
              <a:rPr lang="en-US" altLang="ko-KR"/>
              <a:t>CSS </a:t>
            </a:r>
            <a:r>
              <a:rPr lang="ko-KR" altLang="en-US"/>
              <a:t>모듈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53005" y="1385447"/>
            <a:ext cx="5008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CSS3</a:t>
            </a:r>
            <a:r>
              <a:rPr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란</a:t>
            </a:r>
          </a:p>
        </p:txBody>
      </p:sp>
      <p:sp>
        <p:nvSpPr>
          <p:cNvPr id="62" name="직사각형 61"/>
          <p:cNvSpPr/>
          <p:nvPr/>
        </p:nvSpPr>
        <p:spPr>
          <a:xfrm>
            <a:off x="453003" y="1957748"/>
            <a:ext cx="5629015" cy="36471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CSS1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 CSS2  </a:t>
            </a:r>
            <a:r>
              <a:rPr lang="en-US" altLang="ko-KR" sz="1400" b="1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CSS3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CSS2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를 기본으로 새로운 규약들을 추가한 것이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CSS3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CSS2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규약 안에는 모든 스타일 규약이 담겨있어서 덩치가 크고 복잡해서 한꺼번에 업데이트하기 어려움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/>
            </a:r>
            <a:b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</a:b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 CSS3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부터는 배경이나 글꼴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,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박스 모델 등 수십 개 기능을 주제별로 규약을 따로 만듦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 “CSS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모듈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 “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이라고 부름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sym typeface="Wingdings" panose="05000000000000000000" pitchFamily="2" charset="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CSS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모듈별로 개발 진행 속도도 다르고 필요에 따라 계속 새로운 모듈이 생김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/>
            </a:r>
            <a:b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</a:b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 CSS3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는 한번에 표준 규약이 결정되지 않음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  <a:hlinkClick r:id="rId2"/>
              </a:rPr>
              <a:t>W3C CSS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  <a:hlinkClick r:id="rId2"/>
              </a:rPr>
              <a:t>사이트로 이동하기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5" name="그림 4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0238" y="1886671"/>
            <a:ext cx="4365702" cy="3337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46872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CSS3</a:t>
            </a:r>
            <a:r>
              <a:rPr lang="ko-KR" altLang="en-US"/>
              <a:t>와 </a:t>
            </a:r>
            <a:r>
              <a:rPr lang="en-US" altLang="ko-KR"/>
              <a:t>CSS </a:t>
            </a:r>
            <a:r>
              <a:rPr lang="ko-KR" altLang="en-US"/>
              <a:t>모듈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53005" y="1385447"/>
            <a:ext cx="5008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CSS3</a:t>
            </a:r>
            <a:r>
              <a:rPr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와 브라우저 접두사</a:t>
            </a:r>
          </a:p>
        </p:txBody>
      </p:sp>
      <p:sp>
        <p:nvSpPr>
          <p:cNvPr id="62" name="직사각형 61"/>
          <p:cNvSpPr/>
          <p:nvPr/>
        </p:nvSpPr>
        <p:spPr>
          <a:xfrm>
            <a:off x="453003" y="1957748"/>
            <a:ext cx="5629015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CSS3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모듈이 계속 개발되고 있는데 표준 규약이 아닌 속성들은 브라우저에 따라 다른 방식으로 지원됨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/>
            </a:r>
            <a:b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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속성 이름 앞에 접두사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(prefix)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를 붙여 브라우저별로 구분해야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표준 규약이 완성된 속성도 옛날 버전의 모던 브라우저 사용자를 고려하기 위해 브라우저 접두사를 붙여 사용하기도 함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2337792" y="3233935"/>
            <a:ext cx="3936732" cy="959500"/>
            <a:chOff x="2337792" y="3233935"/>
            <a:chExt cx="3936732" cy="959500"/>
          </a:xfrm>
        </p:grpSpPr>
        <p:sp>
          <p:nvSpPr>
            <p:cNvPr id="4" name="직사각형 3"/>
            <p:cNvSpPr/>
            <p:nvPr/>
          </p:nvSpPr>
          <p:spPr>
            <a:xfrm>
              <a:off x="4079523" y="4017266"/>
              <a:ext cx="1107346" cy="176169"/>
            </a:xfrm>
            <a:prstGeom prst="rect">
              <a:avLst/>
            </a:prstGeom>
            <a:solidFill>
              <a:schemeClr val="accent4">
                <a:alpha val="4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337792" y="3233935"/>
              <a:ext cx="393673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accent2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IE</a:t>
              </a:r>
              <a:r>
                <a:rPr lang="ko-KR" altLang="en-US" sz="1200" dirty="0">
                  <a:solidFill>
                    <a:schemeClr val="accent2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를 제외하고 크롬</a:t>
              </a:r>
              <a:r>
                <a:rPr lang="en-US" altLang="ko-KR" sz="1200" dirty="0">
                  <a:solidFill>
                    <a:schemeClr val="accent2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, </a:t>
              </a:r>
              <a:r>
                <a:rPr lang="ko-KR" altLang="en-US" sz="1200" dirty="0">
                  <a:solidFill>
                    <a:schemeClr val="accent2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파이어폭스</a:t>
              </a:r>
              <a:r>
                <a:rPr lang="en-US" altLang="ko-KR" sz="1200" dirty="0">
                  <a:solidFill>
                    <a:schemeClr val="accent2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, </a:t>
              </a:r>
              <a:r>
                <a:rPr lang="ko-KR" altLang="en-US" sz="1200" dirty="0">
                  <a:solidFill>
                    <a:schemeClr val="accent2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오페라</a:t>
              </a:r>
              <a:r>
                <a:rPr lang="en-US" altLang="ko-KR" sz="1200" dirty="0">
                  <a:solidFill>
                    <a:schemeClr val="accent2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, </a:t>
              </a:r>
              <a:r>
                <a:rPr lang="ko-KR" altLang="en-US" sz="1200" dirty="0">
                  <a:solidFill>
                    <a:schemeClr val="accent2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사파리 등 웹 표준을 지원하는 브라우저</a:t>
              </a:r>
              <a:r>
                <a:rPr lang="en-US" altLang="ko-KR" sz="1200" dirty="0">
                  <a:solidFill>
                    <a:schemeClr val="accent2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.</a:t>
              </a:r>
              <a:endParaRPr lang="ko-KR" altLang="en-US" sz="1200" dirty="0">
                <a:solidFill>
                  <a:schemeClr val="accent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cxnSp>
          <p:nvCxnSpPr>
            <p:cNvPr id="8" name="직선 화살표 연결선 7"/>
            <p:cNvCxnSpPr>
              <a:endCxn id="4" idx="0"/>
            </p:cNvCxnSpPr>
            <p:nvPr/>
          </p:nvCxnSpPr>
          <p:spPr>
            <a:xfrm>
              <a:off x="4292867" y="3684949"/>
              <a:ext cx="340329" cy="33231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062" y="4838373"/>
            <a:ext cx="4943475" cy="1562100"/>
          </a:xfrm>
          <a:prstGeom prst="rect">
            <a:avLst/>
          </a:prstGeom>
        </p:spPr>
      </p:pic>
      <p:grpSp>
        <p:nvGrpSpPr>
          <p:cNvPr id="14" name="그룹 13"/>
          <p:cNvGrpSpPr/>
          <p:nvPr/>
        </p:nvGrpSpPr>
        <p:grpSpPr>
          <a:xfrm>
            <a:off x="7734329" y="1385447"/>
            <a:ext cx="3914862" cy="2539766"/>
            <a:chOff x="7751107" y="528615"/>
            <a:chExt cx="3914862" cy="2539766"/>
          </a:xfrm>
        </p:grpSpPr>
        <p:sp>
          <p:nvSpPr>
            <p:cNvPr id="12" name="직사각형 11"/>
            <p:cNvSpPr/>
            <p:nvPr/>
          </p:nvSpPr>
          <p:spPr>
            <a:xfrm>
              <a:off x="7751107" y="528615"/>
              <a:ext cx="3914862" cy="175432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200" dirty="0">
                  <a:solidFill>
                    <a:srgbClr val="0000FF"/>
                  </a:solidFill>
                  <a:highlight>
                    <a:srgbClr val="FFFFFF"/>
                  </a:highlight>
                  <a:latin typeface="D2Coding" panose="020B0609020101020101" pitchFamily="49" charset="-127"/>
                  <a:ea typeface="D2Coding" panose="020B0609020101020101" pitchFamily="49" charset="-127"/>
                </a:rPr>
                <a:t>&lt;</a:t>
              </a:r>
              <a:r>
                <a:rPr lang="en-US" altLang="ko-KR" sz="1200" dirty="0">
                  <a:solidFill>
                    <a:srgbClr val="800000"/>
                  </a:solidFill>
                  <a:highlight>
                    <a:srgbClr val="FFFFFF"/>
                  </a:highlight>
                  <a:latin typeface="D2Coding" panose="020B0609020101020101" pitchFamily="49" charset="-127"/>
                  <a:ea typeface="D2Coding" panose="020B0609020101020101" pitchFamily="49" charset="-127"/>
                </a:rPr>
                <a:t>style</a:t>
              </a:r>
              <a:r>
                <a:rPr lang="en-US" altLang="ko-KR" sz="1200" dirty="0">
                  <a:solidFill>
                    <a:srgbClr val="0000FF"/>
                  </a:solidFill>
                  <a:highlight>
                    <a:srgbClr val="FFFFFF"/>
                  </a:highlight>
                  <a:latin typeface="D2Coding" panose="020B0609020101020101" pitchFamily="49" charset="-127"/>
                  <a:ea typeface="D2Coding" panose="020B0609020101020101" pitchFamily="49" charset="-127"/>
                </a:rPr>
                <a:t>&gt;</a:t>
              </a:r>
              <a:endPara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endParaRPr>
            </a:p>
            <a:p>
              <a:r>
                <a:rPr lang="en-US" altLang="ko-KR" sz="1200" dirty="0">
                  <a:solidFill>
                    <a:srgbClr val="800000"/>
                  </a:solidFill>
                  <a:highlight>
                    <a:srgbClr val="FFFFFF"/>
                  </a:highlight>
                  <a:latin typeface="D2Coding" panose="020B0609020101020101" pitchFamily="49" charset="-127"/>
                  <a:ea typeface="D2Coding" panose="020B0609020101020101" pitchFamily="49" charset="-127"/>
                </a:rPr>
                <a:t>  .</a:t>
              </a:r>
              <a:r>
                <a:rPr lang="en-US" altLang="ko-KR" sz="1200" dirty="0" err="1">
                  <a:solidFill>
                    <a:srgbClr val="800000"/>
                  </a:solidFill>
                  <a:highlight>
                    <a:srgbClr val="FFFFFF"/>
                  </a:highlight>
                  <a:latin typeface="D2Coding" panose="020B0609020101020101" pitchFamily="49" charset="-127"/>
                  <a:ea typeface="D2Coding" panose="020B0609020101020101" pitchFamily="49" charset="-127"/>
                </a:rPr>
                <a:t>box:hover</a:t>
              </a:r>
              <a:r>
                <a:rPr lang="en-US" altLang="ko-KR" sz="1200" dirty="0">
                  <a:solidFill>
                    <a:srgbClr val="000000"/>
                  </a:solidFill>
                  <a:highlight>
                    <a:srgbClr val="FFFFFF"/>
                  </a:highlight>
                  <a:latin typeface="D2Coding" panose="020B0609020101020101" pitchFamily="49" charset="-127"/>
                  <a:ea typeface="D2Coding" panose="020B0609020101020101" pitchFamily="49" charset="-127"/>
                </a:rPr>
                <a:t> {</a:t>
              </a:r>
            </a:p>
            <a:p>
              <a:r>
                <a:rPr lang="en-US" altLang="ko-KR" sz="1200" dirty="0">
                  <a:solidFill>
                    <a:srgbClr val="FF0000"/>
                  </a:solidFill>
                  <a:highlight>
                    <a:srgbClr val="FFFFFF"/>
                  </a:highlight>
                  <a:latin typeface="D2Coding" panose="020B0609020101020101" pitchFamily="49" charset="-127"/>
                  <a:ea typeface="D2Coding" panose="020B0609020101020101" pitchFamily="49" charset="-127"/>
                </a:rPr>
                <a:t>    -</a:t>
              </a:r>
              <a:r>
                <a:rPr lang="en-US" altLang="ko-KR" sz="1200" dirty="0" err="1">
                  <a:solidFill>
                    <a:srgbClr val="FF0000"/>
                  </a:solidFill>
                  <a:highlight>
                    <a:srgbClr val="FFFFFF"/>
                  </a:highlight>
                  <a:latin typeface="D2Coding" panose="020B0609020101020101" pitchFamily="49" charset="-127"/>
                  <a:ea typeface="D2Coding" panose="020B0609020101020101" pitchFamily="49" charset="-127"/>
                </a:rPr>
                <a:t>webkit</a:t>
              </a:r>
              <a:r>
                <a:rPr lang="en-US" altLang="ko-KR" sz="1200" dirty="0">
                  <a:solidFill>
                    <a:srgbClr val="FF0000"/>
                  </a:solidFill>
                  <a:highlight>
                    <a:srgbClr val="FFFFFF"/>
                  </a:highlight>
                  <a:latin typeface="D2Coding" panose="020B0609020101020101" pitchFamily="49" charset="-127"/>
                  <a:ea typeface="D2Coding" panose="020B0609020101020101" pitchFamily="49" charset="-127"/>
                </a:rPr>
                <a:t>-transform</a:t>
              </a:r>
              <a:r>
                <a:rPr lang="en-US" altLang="ko-KR" sz="1200" dirty="0">
                  <a:solidFill>
                    <a:srgbClr val="000000"/>
                  </a:solidFill>
                  <a:highlight>
                    <a:srgbClr val="FFFFFF"/>
                  </a:highlight>
                  <a:latin typeface="D2Coding" panose="020B0609020101020101" pitchFamily="49" charset="-127"/>
                  <a:ea typeface="D2Coding" panose="020B0609020101020101" pitchFamily="49" charset="-127"/>
                </a:rPr>
                <a:t>: </a:t>
              </a:r>
              <a:r>
                <a:rPr lang="en-US" altLang="ko-KR" sz="1200" dirty="0">
                  <a:solidFill>
                    <a:srgbClr val="0000FF"/>
                  </a:solidFill>
                  <a:highlight>
                    <a:srgbClr val="FFFFFF"/>
                  </a:highlight>
                  <a:latin typeface="D2Coding" panose="020B0609020101020101" pitchFamily="49" charset="-127"/>
                  <a:ea typeface="D2Coding" panose="020B0609020101020101" pitchFamily="49" charset="-127"/>
                </a:rPr>
                <a:t>rotate(15deg)</a:t>
              </a:r>
              <a:r>
                <a:rPr lang="en-US" altLang="ko-KR" sz="1200" dirty="0">
                  <a:solidFill>
                    <a:srgbClr val="000000"/>
                  </a:solidFill>
                  <a:highlight>
                    <a:srgbClr val="FFFFFF"/>
                  </a:highlight>
                  <a:latin typeface="D2Coding" panose="020B0609020101020101" pitchFamily="49" charset="-127"/>
                  <a:ea typeface="D2Coding" panose="020B0609020101020101" pitchFamily="49" charset="-127"/>
                </a:rPr>
                <a:t>;</a:t>
              </a:r>
            </a:p>
            <a:p>
              <a:r>
                <a:rPr lang="en-US" altLang="ko-KR" sz="1200" dirty="0">
                  <a:solidFill>
                    <a:srgbClr val="FF0000"/>
                  </a:solidFill>
                  <a:highlight>
                    <a:srgbClr val="FFFFFF"/>
                  </a:highlight>
                  <a:latin typeface="D2Coding" panose="020B0609020101020101" pitchFamily="49" charset="-127"/>
                  <a:ea typeface="D2Coding" panose="020B0609020101020101" pitchFamily="49" charset="-127"/>
                </a:rPr>
                <a:t>    -</a:t>
              </a:r>
              <a:r>
                <a:rPr lang="en-US" altLang="ko-KR" sz="1200" dirty="0" err="1">
                  <a:solidFill>
                    <a:srgbClr val="FF0000"/>
                  </a:solidFill>
                  <a:highlight>
                    <a:srgbClr val="FFFFFF"/>
                  </a:highlight>
                  <a:latin typeface="D2Coding" panose="020B0609020101020101" pitchFamily="49" charset="-127"/>
                  <a:ea typeface="D2Coding" panose="020B0609020101020101" pitchFamily="49" charset="-127"/>
                </a:rPr>
                <a:t>moz</a:t>
              </a:r>
              <a:r>
                <a:rPr lang="en-US" altLang="ko-KR" sz="1200" dirty="0">
                  <a:solidFill>
                    <a:srgbClr val="FF0000"/>
                  </a:solidFill>
                  <a:highlight>
                    <a:srgbClr val="FFFFFF"/>
                  </a:highlight>
                  <a:latin typeface="D2Coding" panose="020B0609020101020101" pitchFamily="49" charset="-127"/>
                  <a:ea typeface="D2Coding" panose="020B0609020101020101" pitchFamily="49" charset="-127"/>
                </a:rPr>
                <a:t>-transform</a:t>
              </a:r>
              <a:r>
                <a:rPr lang="en-US" altLang="ko-KR" sz="1200" dirty="0">
                  <a:solidFill>
                    <a:srgbClr val="000000"/>
                  </a:solidFill>
                  <a:highlight>
                    <a:srgbClr val="FFFFFF"/>
                  </a:highlight>
                  <a:latin typeface="D2Coding" panose="020B0609020101020101" pitchFamily="49" charset="-127"/>
                  <a:ea typeface="D2Coding" panose="020B0609020101020101" pitchFamily="49" charset="-127"/>
                </a:rPr>
                <a:t>: </a:t>
              </a:r>
              <a:r>
                <a:rPr lang="en-US" altLang="ko-KR" sz="1200" dirty="0">
                  <a:solidFill>
                    <a:srgbClr val="0000FF"/>
                  </a:solidFill>
                  <a:highlight>
                    <a:srgbClr val="FFFFFF"/>
                  </a:highlight>
                  <a:latin typeface="D2Coding" panose="020B0609020101020101" pitchFamily="49" charset="-127"/>
                  <a:ea typeface="D2Coding" panose="020B0609020101020101" pitchFamily="49" charset="-127"/>
                </a:rPr>
                <a:t>rotate(15deg)</a:t>
              </a:r>
              <a:r>
                <a:rPr lang="en-US" altLang="ko-KR" sz="1200" dirty="0">
                  <a:solidFill>
                    <a:srgbClr val="000000"/>
                  </a:solidFill>
                  <a:highlight>
                    <a:srgbClr val="FFFFFF"/>
                  </a:highlight>
                  <a:latin typeface="D2Coding" panose="020B0609020101020101" pitchFamily="49" charset="-127"/>
                  <a:ea typeface="D2Coding" panose="020B0609020101020101" pitchFamily="49" charset="-127"/>
                </a:rPr>
                <a:t>;</a:t>
              </a:r>
            </a:p>
            <a:p>
              <a:r>
                <a:rPr lang="en-US" altLang="ko-KR" sz="1200" dirty="0">
                  <a:solidFill>
                    <a:srgbClr val="FF0000"/>
                  </a:solidFill>
                  <a:highlight>
                    <a:srgbClr val="FFFFFF"/>
                  </a:highlight>
                  <a:latin typeface="D2Coding" panose="020B0609020101020101" pitchFamily="49" charset="-127"/>
                  <a:ea typeface="D2Coding" panose="020B0609020101020101" pitchFamily="49" charset="-127"/>
                </a:rPr>
                <a:t>    -o-transform</a:t>
              </a:r>
              <a:r>
                <a:rPr lang="en-US" altLang="ko-KR" sz="1200" dirty="0">
                  <a:solidFill>
                    <a:srgbClr val="000000"/>
                  </a:solidFill>
                  <a:highlight>
                    <a:srgbClr val="FFFFFF"/>
                  </a:highlight>
                  <a:latin typeface="D2Coding" panose="020B0609020101020101" pitchFamily="49" charset="-127"/>
                  <a:ea typeface="D2Coding" panose="020B0609020101020101" pitchFamily="49" charset="-127"/>
                </a:rPr>
                <a:t>: </a:t>
              </a:r>
              <a:r>
                <a:rPr lang="en-US" altLang="ko-KR" sz="1200" dirty="0">
                  <a:solidFill>
                    <a:srgbClr val="0000FF"/>
                  </a:solidFill>
                  <a:highlight>
                    <a:srgbClr val="FFFFFF"/>
                  </a:highlight>
                  <a:latin typeface="D2Coding" panose="020B0609020101020101" pitchFamily="49" charset="-127"/>
                  <a:ea typeface="D2Coding" panose="020B0609020101020101" pitchFamily="49" charset="-127"/>
                </a:rPr>
                <a:t>rotate(15deg)</a:t>
              </a:r>
              <a:r>
                <a:rPr lang="en-US" altLang="ko-KR" sz="1200" dirty="0">
                  <a:solidFill>
                    <a:srgbClr val="000000"/>
                  </a:solidFill>
                  <a:highlight>
                    <a:srgbClr val="FFFFFF"/>
                  </a:highlight>
                  <a:latin typeface="D2Coding" panose="020B0609020101020101" pitchFamily="49" charset="-127"/>
                  <a:ea typeface="D2Coding" panose="020B0609020101020101" pitchFamily="49" charset="-127"/>
                </a:rPr>
                <a:t>;</a:t>
              </a:r>
            </a:p>
            <a:p>
              <a:r>
                <a:rPr lang="en-US" altLang="ko-KR" sz="1200" dirty="0">
                  <a:solidFill>
                    <a:srgbClr val="FF0000"/>
                  </a:solidFill>
                  <a:highlight>
                    <a:srgbClr val="FFFFFF"/>
                  </a:highlight>
                  <a:latin typeface="D2Coding" panose="020B0609020101020101" pitchFamily="49" charset="-127"/>
                  <a:ea typeface="D2Coding" panose="020B0609020101020101" pitchFamily="49" charset="-127"/>
                </a:rPr>
                <a:t>    -</a:t>
              </a:r>
              <a:r>
                <a:rPr lang="en-US" altLang="ko-KR" sz="1200" dirty="0" err="1">
                  <a:solidFill>
                    <a:srgbClr val="FF0000"/>
                  </a:solidFill>
                  <a:highlight>
                    <a:srgbClr val="FFFFFF"/>
                  </a:highlight>
                  <a:latin typeface="D2Coding" panose="020B0609020101020101" pitchFamily="49" charset="-127"/>
                  <a:ea typeface="D2Coding" panose="020B0609020101020101" pitchFamily="49" charset="-127"/>
                </a:rPr>
                <a:t>ms</a:t>
              </a:r>
              <a:r>
                <a:rPr lang="en-US" altLang="ko-KR" sz="1200" dirty="0">
                  <a:solidFill>
                    <a:srgbClr val="FF0000"/>
                  </a:solidFill>
                  <a:highlight>
                    <a:srgbClr val="FFFFFF"/>
                  </a:highlight>
                  <a:latin typeface="D2Coding" panose="020B0609020101020101" pitchFamily="49" charset="-127"/>
                  <a:ea typeface="D2Coding" panose="020B0609020101020101" pitchFamily="49" charset="-127"/>
                </a:rPr>
                <a:t>-transform</a:t>
              </a:r>
              <a:r>
                <a:rPr lang="en-US" altLang="ko-KR" sz="1200" dirty="0">
                  <a:solidFill>
                    <a:srgbClr val="000000"/>
                  </a:solidFill>
                  <a:highlight>
                    <a:srgbClr val="FFFFFF"/>
                  </a:highlight>
                  <a:latin typeface="D2Coding" panose="020B0609020101020101" pitchFamily="49" charset="-127"/>
                  <a:ea typeface="D2Coding" panose="020B0609020101020101" pitchFamily="49" charset="-127"/>
                </a:rPr>
                <a:t>: </a:t>
              </a:r>
              <a:r>
                <a:rPr lang="en-US" altLang="ko-KR" sz="1200" dirty="0">
                  <a:solidFill>
                    <a:srgbClr val="0000FF"/>
                  </a:solidFill>
                  <a:highlight>
                    <a:srgbClr val="FFFFFF"/>
                  </a:highlight>
                  <a:latin typeface="D2Coding" panose="020B0609020101020101" pitchFamily="49" charset="-127"/>
                  <a:ea typeface="D2Coding" panose="020B0609020101020101" pitchFamily="49" charset="-127"/>
                </a:rPr>
                <a:t>rotate(15deg)</a:t>
              </a:r>
              <a:r>
                <a:rPr lang="en-US" altLang="ko-KR" sz="1200" dirty="0">
                  <a:solidFill>
                    <a:srgbClr val="000000"/>
                  </a:solidFill>
                  <a:highlight>
                    <a:srgbClr val="FFFFFF"/>
                  </a:highlight>
                  <a:latin typeface="D2Coding" panose="020B0609020101020101" pitchFamily="49" charset="-127"/>
                  <a:ea typeface="D2Coding" panose="020B0609020101020101" pitchFamily="49" charset="-127"/>
                </a:rPr>
                <a:t>;</a:t>
              </a:r>
            </a:p>
            <a:p>
              <a:r>
                <a:rPr lang="en-US" altLang="ko-KR" sz="1200" dirty="0">
                  <a:solidFill>
                    <a:srgbClr val="FF0000"/>
                  </a:solidFill>
                  <a:highlight>
                    <a:srgbClr val="FFFFFF"/>
                  </a:highlight>
                  <a:latin typeface="D2Coding" panose="020B0609020101020101" pitchFamily="49" charset="-127"/>
                  <a:ea typeface="D2Coding" panose="020B0609020101020101" pitchFamily="49" charset="-127"/>
                </a:rPr>
                <a:t>    transform</a:t>
              </a:r>
              <a:r>
                <a:rPr lang="en-US" altLang="ko-KR" sz="1200" dirty="0">
                  <a:solidFill>
                    <a:srgbClr val="000000"/>
                  </a:solidFill>
                  <a:highlight>
                    <a:srgbClr val="FFFFFF"/>
                  </a:highlight>
                  <a:latin typeface="D2Coding" panose="020B0609020101020101" pitchFamily="49" charset="-127"/>
                  <a:ea typeface="D2Coding" panose="020B0609020101020101" pitchFamily="49" charset="-127"/>
                </a:rPr>
                <a:t>: </a:t>
              </a:r>
              <a:r>
                <a:rPr lang="en-US" altLang="ko-KR" sz="1200" dirty="0">
                  <a:solidFill>
                    <a:srgbClr val="0000FF"/>
                  </a:solidFill>
                  <a:highlight>
                    <a:srgbClr val="FFFFFF"/>
                  </a:highlight>
                  <a:latin typeface="D2Coding" panose="020B0609020101020101" pitchFamily="49" charset="-127"/>
                  <a:ea typeface="D2Coding" panose="020B0609020101020101" pitchFamily="49" charset="-127"/>
                </a:rPr>
                <a:t>rotate(15deg)</a:t>
              </a:r>
              <a:r>
                <a:rPr lang="en-US" altLang="ko-KR" sz="1200" dirty="0">
                  <a:solidFill>
                    <a:srgbClr val="000000"/>
                  </a:solidFill>
                  <a:highlight>
                    <a:srgbClr val="FFFFFF"/>
                  </a:highlight>
                  <a:latin typeface="D2Coding" panose="020B0609020101020101" pitchFamily="49" charset="-127"/>
                  <a:ea typeface="D2Coding" panose="020B0609020101020101" pitchFamily="49" charset="-127"/>
                </a:rPr>
                <a:t>;</a:t>
              </a:r>
            </a:p>
            <a:p>
              <a:r>
                <a:rPr lang="en-US" altLang="ko-KR" sz="1200" dirty="0">
                  <a:solidFill>
                    <a:srgbClr val="000000"/>
                  </a:solidFill>
                  <a:highlight>
                    <a:srgbClr val="FFFFFF"/>
                  </a:highlight>
                  <a:latin typeface="D2Coding" panose="020B0609020101020101" pitchFamily="49" charset="-127"/>
                  <a:ea typeface="D2Coding" panose="020B0609020101020101" pitchFamily="49" charset="-127"/>
                </a:rPr>
                <a:t>  }</a:t>
              </a:r>
            </a:p>
            <a:p>
              <a:r>
                <a:rPr lang="en-US" altLang="ko-KR" sz="1200" dirty="0">
                  <a:solidFill>
                    <a:srgbClr val="0000FF"/>
                  </a:solidFill>
                  <a:highlight>
                    <a:srgbClr val="FFFFFF"/>
                  </a:highlight>
                  <a:latin typeface="D2Coding" panose="020B0609020101020101" pitchFamily="49" charset="-127"/>
                  <a:ea typeface="D2Coding" panose="020B0609020101020101" pitchFamily="49" charset="-127"/>
                </a:rPr>
                <a:t>&lt;/</a:t>
              </a:r>
              <a:r>
                <a:rPr lang="en-US" altLang="ko-KR" sz="1200" dirty="0">
                  <a:solidFill>
                    <a:srgbClr val="800000"/>
                  </a:solidFill>
                  <a:highlight>
                    <a:srgbClr val="FFFFFF"/>
                  </a:highlight>
                  <a:latin typeface="D2Coding" panose="020B0609020101020101" pitchFamily="49" charset="-127"/>
                  <a:ea typeface="D2Coding" panose="020B0609020101020101" pitchFamily="49" charset="-127"/>
                </a:rPr>
                <a:t>style</a:t>
              </a:r>
              <a:r>
                <a:rPr lang="en-US" altLang="ko-KR" sz="1200" dirty="0">
                  <a:solidFill>
                    <a:srgbClr val="0000FF"/>
                  </a:solidFill>
                  <a:highlight>
                    <a:srgbClr val="FFFFFF"/>
                  </a:highlight>
                  <a:latin typeface="D2Coding" panose="020B0609020101020101" pitchFamily="49" charset="-127"/>
                  <a:ea typeface="D2Coding" panose="020B0609020101020101" pitchFamily="49" charset="-127"/>
                </a:rPr>
                <a:t>&gt;</a:t>
              </a:r>
              <a:endPara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7751107" y="2422050"/>
              <a:ext cx="3453468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200" dirty="0">
                  <a:solidFill>
                    <a:srgbClr val="0000FF"/>
                  </a:solidFill>
                  <a:highlight>
                    <a:srgbClr val="FFFFFF"/>
                  </a:highlight>
                  <a:latin typeface="D2Coding" panose="020B0609020101020101" pitchFamily="49" charset="-127"/>
                  <a:ea typeface="D2Coding" panose="020B0609020101020101" pitchFamily="49" charset="-127"/>
                </a:rPr>
                <a:t>&lt;</a:t>
              </a:r>
              <a:r>
                <a:rPr lang="en-US" altLang="ko-KR" sz="1200" dirty="0">
                  <a:solidFill>
                    <a:srgbClr val="800000"/>
                  </a:solidFill>
                  <a:highlight>
                    <a:srgbClr val="FFFFFF"/>
                  </a:highlight>
                  <a:latin typeface="D2Coding" panose="020B0609020101020101" pitchFamily="49" charset="-127"/>
                  <a:ea typeface="D2Coding" panose="020B0609020101020101" pitchFamily="49" charset="-127"/>
                </a:rPr>
                <a:t>body</a:t>
              </a:r>
              <a:r>
                <a:rPr lang="en-US" altLang="ko-KR" sz="1200" dirty="0">
                  <a:solidFill>
                    <a:srgbClr val="0000FF"/>
                  </a:solidFill>
                  <a:highlight>
                    <a:srgbClr val="FFFFFF"/>
                  </a:highlight>
                  <a:latin typeface="D2Coding" panose="020B0609020101020101" pitchFamily="49" charset="-127"/>
                  <a:ea typeface="D2Coding" panose="020B0609020101020101" pitchFamily="49" charset="-127"/>
                </a:rPr>
                <a:t>&gt;</a:t>
              </a:r>
              <a:endPara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endParaRPr>
            </a:p>
            <a:p>
              <a:r>
                <a:rPr lang="en-US" altLang="ko-KR" sz="1200" dirty="0">
                  <a:solidFill>
                    <a:srgbClr val="0000FF"/>
                  </a:solidFill>
                  <a:highlight>
                    <a:srgbClr val="FFFFFF"/>
                  </a:highlight>
                  <a:latin typeface="D2Coding" panose="020B0609020101020101" pitchFamily="49" charset="-127"/>
                  <a:ea typeface="D2Coding" panose="020B0609020101020101" pitchFamily="49" charset="-127"/>
                </a:rPr>
                <a:t>  &lt;</a:t>
              </a:r>
              <a:r>
                <a:rPr lang="en-US" altLang="ko-KR" sz="1200" dirty="0">
                  <a:solidFill>
                    <a:srgbClr val="800000"/>
                  </a:solidFill>
                  <a:highlight>
                    <a:srgbClr val="FFFFFF"/>
                  </a:highlight>
                  <a:latin typeface="D2Coding" panose="020B0609020101020101" pitchFamily="49" charset="-127"/>
                  <a:ea typeface="D2Coding" panose="020B0609020101020101" pitchFamily="49" charset="-127"/>
                </a:rPr>
                <a:t>div</a:t>
              </a:r>
              <a:r>
                <a:rPr lang="en-US" altLang="ko-KR" sz="1200" dirty="0">
                  <a:solidFill>
                    <a:srgbClr val="000000"/>
                  </a:solidFill>
                  <a:highlight>
                    <a:srgbClr val="FFFFFF"/>
                  </a:highlight>
                  <a:latin typeface="D2Coding" panose="020B0609020101020101" pitchFamily="49" charset="-127"/>
                  <a:ea typeface="D2Coding" panose="020B0609020101020101" pitchFamily="49" charset="-127"/>
                </a:rPr>
                <a:t> </a:t>
              </a:r>
              <a:r>
                <a:rPr lang="en-US" altLang="ko-KR" sz="1200" dirty="0">
                  <a:solidFill>
                    <a:srgbClr val="FF0000"/>
                  </a:solidFill>
                  <a:highlight>
                    <a:srgbClr val="FFFFFF"/>
                  </a:highlight>
                  <a:latin typeface="D2Coding" panose="020B0609020101020101" pitchFamily="49" charset="-127"/>
                  <a:ea typeface="D2Coding" panose="020B0609020101020101" pitchFamily="49" charset="-127"/>
                </a:rPr>
                <a:t>class</a:t>
              </a:r>
              <a:r>
                <a:rPr lang="en-US" altLang="ko-KR" sz="1200" dirty="0">
                  <a:solidFill>
                    <a:srgbClr val="0000FF"/>
                  </a:solidFill>
                  <a:highlight>
                    <a:srgbClr val="FFFFFF"/>
                  </a:highlight>
                  <a:latin typeface="D2Coding" panose="020B0609020101020101" pitchFamily="49" charset="-127"/>
                  <a:ea typeface="D2Coding" panose="020B0609020101020101" pitchFamily="49" charset="-127"/>
                </a:rPr>
                <a:t>="box"&gt;</a:t>
              </a:r>
              <a:r>
                <a:rPr lang="en-US" altLang="ko-KR" sz="1200" dirty="0">
                  <a:solidFill>
                    <a:srgbClr val="000000"/>
                  </a:solidFill>
                  <a:highlight>
                    <a:srgbClr val="FFFFFF"/>
                  </a:highlight>
                  <a:latin typeface="D2Coding" panose="020B0609020101020101" pitchFamily="49" charset="-127"/>
                  <a:ea typeface="D2Coding" panose="020B0609020101020101" pitchFamily="49" charset="-127"/>
                </a:rPr>
                <a:t>Mouse Over</a:t>
              </a:r>
              <a:r>
                <a:rPr lang="en-US" altLang="ko-KR" sz="1200" dirty="0">
                  <a:solidFill>
                    <a:srgbClr val="0000FF"/>
                  </a:solidFill>
                  <a:highlight>
                    <a:srgbClr val="FFFFFF"/>
                  </a:highlight>
                  <a:latin typeface="D2Coding" panose="020B0609020101020101" pitchFamily="49" charset="-127"/>
                  <a:ea typeface="D2Coding" panose="020B0609020101020101" pitchFamily="49" charset="-127"/>
                </a:rPr>
                <a:t>&lt;/</a:t>
              </a:r>
              <a:r>
                <a:rPr lang="en-US" altLang="ko-KR" sz="1200" dirty="0">
                  <a:solidFill>
                    <a:srgbClr val="800000"/>
                  </a:solidFill>
                  <a:highlight>
                    <a:srgbClr val="FFFFFF"/>
                  </a:highlight>
                  <a:latin typeface="D2Coding" panose="020B0609020101020101" pitchFamily="49" charset="-127"/>
                  <a:ea typeface="D2Coding" panose="020B0609020101020101" pitchFamily="49" charset="-127"/>
                </a:rPr>
                <a:t>div</a:t>
              </a:r>
              <a:r>
                <a:rPr lang="en-US" altLang="ko-KR" sz="1200" dirty="0">
                  <a:solidFill>
                    <a:srgbClr val="0000FF"/>
                  </a:solidFill>
                  <a:highlight>
                    <a:srgbClr val="FFFFFF"/>
                  </a:highlight>
                  <a:latin typeface="D2Coding" panose="020B0609020101020101" pitchFamily="49" charset="-127"/>
                  <a:ea typeface="D2Coding" panose="020B0609020101020101" pitchFamily="49" charset="-127"/>
                </a:rPr>
                <a:t>&gt;</a:t>
              </a:r>
              <a:endPara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endParaRPr>
            </a:p>
            <a:p>
              <a:r>
                <a:rPr lang="en-US" altLang="ko-KR" sz="1200" dirty="0">
                  <a:solidFill>
                    <a:srgbClr val="0000FF"/>
                  </a:solidFill>
                  <a:highlight>
                    <a:srgbClr val="FFFFFF"/>
                  </a:highlight>
                  <a:latin typeface="D2Coding" panose="020B0609020101020101" pitchFamily="49" charset="-127"/>
                  <a:ea typeface="D2Coding" panose="020B0609020101020101" pitchFamily="49" charset="-127"/>
                </a:rPr>
                <a:t>&lt;/</a:t>
              </a:r>
              <a:r>
                <a:rPr lang="en-US" altLang="ko-KR" sz="1200" dirty="0">
                  <a:solidFill>
                    <a:srgbClr val="800000"/>
                  </a:solidFill>
                  <a:highlight>
                    <a:srgbClr val="FFFFFF"/>
                  </a:highlight>
                  <a:latin typeface="D2Coding" panose="020B0609020101020101" pitchFamily="49" charset="-127"/>
                  <a:ea typeface="D2Coding" panose="020B0609020101020101" pitchFamily="49" charset="-127"/>
                </a:rPr>
                <a:t>body</a:t>
              </a:r>
              <a:r>
                <a:rPr lang="en-US" altLang="ko-KR" sz="1200" dirty="0">
                  <a:solidFill>
                    <a:srgbClr val="0000FF"/>
                  </a:solidFill>
                  <a:highlight>
                    <a:srgbClr val="FFFFFF"/>
                  </a:highlight>
                  <a:latin typeface="D2Coding" panose="020B0609020101020101" pitchFamily="49" charset="-127"/>
                  <a:ea typeface="D2Coding" panose="020B0609020101020101" pitchFamily="49" charset="-127"/>
                </a:rPr>
                <a:t>&gt;</a:t>
              </a:r>
              <a:endPara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4329" y="4547969"/>
            <a:ext cx="3676650" cy="135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69713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CSS3</a:t>
            </a:r>
            <a:r>
              <a:rPr lang="ko-KR" altLang="en-US"/>
              <a:t>와 </a:t>
            </a:r>
            <a:r>
              <a:rPr lang="en-US" altLang="ko-KR"/>
              <a:t>CSS </a:t>
            </a:r>
            <a:r>
              <a:rPr lang="ko-KR" altLang="en-US"/>
              <a:t>모듈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53005" y="1385447"/>
            <a:ext cx="5008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브라우저 접두사를 자동으로 붙여준다</a:t>
            </a:r>
          </a:p>
        </p:txBody>
      </p:sp>
      <p:sp>
        <p:nvSpPr>
          <p:cNvPr id="62" name="직사각형 61"/>
          <p:cNvSpPr/>
          <p:nvPr/>
        </p:nvSpPr>
        <p:spPr>
          <a:xfrm>
            <a:off x="453003" y="1957748"/>
            <a:ext cx="5838740" cy="23544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-prefix-free.js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브라우저 벤더 접두사를 자동으로 </a:t>
            </a:r>
            <a:r>
              <a:rPr lang="ko-KR" altLang="en-US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붙여줌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http://leaverou.github.io/prefixfree/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에서 파일 다운로드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prefixfree.min.js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파일을 원하는 곳으로 복사하거나 옮김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&lt;script&gt;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태그를 이용해 웹 문서에 삽입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/>
            </a:r>
            <a:b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en-US" altLang="ko-KR" sz="14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4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script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dirty="0" err="1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src</a:t>
            </a:r>
            <a:r>
              <a:rPr lang="en-US" altLang="ko-KR" sz="14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="prefixfree.min.js"&gt;&lt;/</a:t>
            </a:r>
            <a:r>
              <a:rPr lang="en-US" altLang="ko-KR" sz="14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script</a:t>
            </a:r>
            <a:r>
              <a:rPr lang="en-US" altLang="ko-KR" sz="14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4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이제부터는 브라우저 접두사 없이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CSS3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속성 사용</a:t>
            </a:r>
            <a:endParaRPr lang="en-US" altLang="ko-KR" sz="11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7494165" y="1866917"/>
            <a:ext cx="384775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head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&lt;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script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 dirty="0" err="1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src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="prefixfree.min.js"&gt;&lt;/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script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&lt;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style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  .</a:t>
            </a:r>
            <a:r>
              <a:rPr lang="en-US" altLang="ko-KR" sz="1200" dirty="0" err="1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box:hover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{</a:t>
            </a:r>
          </a:p>
          <a:p>
            <a:r>
              <a:rPr lang="en-US" altLang="ko-KR" sz="1200" dirty="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    transform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rotate(15deg)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</a:p>
          <a:p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  }</a:t>
            </a:r>
          </a:p>
          <a:p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&lt;/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style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head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</a:p>
          <a:p>
            <a:endParaRPr lang="en-US" altLang="ko-KR" sz="1200" dirty="0">
              <a:solidFill>
                <a:srgbClr val="0000FF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body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&lt;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div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 dirty="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class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="box"&gt;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Mouse Over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div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body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ko-KR" altLang="en-US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4329" y="4547969"/>
            <a:ext cx="3676650" cy="135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59674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CSS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정의와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HTML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과의 관계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107346" y="2468170"/>
            <a:ext cx="973961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i="0" dirty="0">
                <a:solidFill>
                  <a:srgbClr val="202124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CSS</a:t>
            </a:r>
            <a:r>
              <a:rPr lang="en-US" altLang="ko-KR" b="0" i="0" dirty="0">
                <a:solidFill>
                  <a:srgbClr val="202124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(Cascading Style Sheets)</a:t>
            </a:r>
            <a:r>
              <a:rPr lang="ko-KR" altLang="en-US" b="0" i="0" dirty="0">
                <a:solidFill>
                  <a:srgbClr val="202124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는 콘텐츠에 스타일과 모양을 주기위한 </a:t>
            </a:r>
            <a:r>
              <a:rPr lang="ko-KR" altLang="en-US" b="0" i="0" dirty="0" err="1">
                <a:solidFill>
                  <a:srgbClr val="202124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프리젠테이션</a:t>
            </a:r>
            <a:r>
              <a:rPr lang="ko-KR" altLang="en-US" b="0" i="0" dirty="0">
                <a:solidFill>
                  <a:srgbClr val="202124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언어이다</a:t>
            </a:r>
            <a:r>
              <a:rPr lang="en-US" altLang="ko-KR" b="0" i="0" dirty="0">
                <a:solidFill>
                  <a:srgbClr val="202124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r>
              <a:rPr lang="en-US" altLang="ko-KR" b="0" i="0" dirty="0">
                <a:solidFill>
                  <a:srgbClr val="202124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</a:p>
          <a:p>
            <a:r>
              <a:rPr lang="ko-KR" altLang="en-US" b="0" i="0" dirty="0">
                <a:solidFill>
                  <a:srgbClr val="202124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두 언어는 서로에 독립적이며</a:t>
            </a:r>
            <a:r>
              <a:rPr lang="en-US" altLang="ko-KR" b="0" i="0" dirty="0">
                <a:solidFill>
                  <a:srgbClr val="202124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 </a:t>
            </a:r>
            <a:r>
              <a:rPr lang="en-US" altLang="ko-KR" b="1" i="0" dirty="0">
                <a:solidFill>
                  <a:srgbClr val="202124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CSS</a:t>
            </a:r>
            <a:r>
              <a:rPr lang="ko-KR" altLang="en-US" b="0" i="0" dirty="0">
                <a:solidFill>
                  <a:srgbClr val="202124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 </a:t>
            </a:r>
            <a:r>
              <a:rPr lang="en-US" altLang="ko-KR" b="0" i="0" dirty="0">
                <a:solidFill>
                  <a:srgbClr val="202124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HTML </a:t>
            </a:r>
            <a:r>
              <a:rPr lang="ko-KR" altLang="en-US" b="0" i="0" dirty="0">
                <a:solidFill>
                  <a:srgbClr val="202124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문서 안에 있을 필요는 없고</a:t>
            </a:r>
            <a:r>
              <a:rPr lang="en-US" altLang="ko-KR" b="0" i="0" dirty="0">
                <a:solidFill>
                  <a:srgbClr val="202124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b="0" i="0" dirty="0">
                <a:solidFill>
                  <a:srgbClr val="202124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 반대도 마찬가지다</a:t>
            </a:r>
            <a:r>
              <a:rPr lang="en-US" altLang="ko-KR" b="0" i="0" dirty="0">
                <a:solidFill>
                  <a:srgbClr val="202124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endParaRPr lang="en-US" altLang="ko-KR" dirty="0">
              <a:solidFill>
                <a:srgbClr val="202124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l"/>
            <a:r>
              <a:rPr lang="en-US" altLang="ko-KR" b="0" i="0" dirty="0">
                <a:solidFill>
                  <a:srgbClr val="333333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html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 웹페이지의 뼈대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틀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역할을 한다면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en-US" altLang="ko-KR" b="0" i="0" dirty="0" err="1">
                <a:solidFill>
                  <a:srgbClr val="333333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css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는 웹페이지의 디자인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레이아웃 등 스타일 역할</a:t>
            </a:r>
            <a:endParaRPr lang="en-US" altLang="ko-KR" b="0" i="0" dirty="0">
              <a:solidFill>
                <a:srgbClr val="333333"/>
              </a:solidFill>
              <a:effectLst/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l"/>
            <a:endParaRPr lang="en-US" altLang="ko-KR" b="0" i="0" dirty="0">
              <a:solidFill>
                <a:srgbClr val="333333"/>
              </a:solidFill>
              <a:effectLst/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l"/>
            <a:r>
              <a:rPr lang="en-US" altLang="ko-KR" b="0" i="0" dirty="0">
                <a:solidFill>
                  <a:srgbClr val="333333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CSS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는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Cascading Style Sheets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약자로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html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요소들이 각종 디자인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레이아웃 등 사용자에게 어떻게 보여지는지 정의하는 스타일 시트 언어입니다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  <a:endParaRPr lang="ko-KR" altLang="en-US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5C0AED-2804-46EE-A430-29C685641B38}"/>
              </a:ext>
            </a:extLst>
          </p:cNvPr>
          <p:cNvSpPr txBox="1"/>
          <p:nvPr/>
        </p:nvSpPr>
        <p:spPr>
          <a:xfrm>
            <a:off x="4093826" y="5369310"/>
            <a:ext cx="39763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“CSS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 정의하는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Style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이란 무엇일까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?”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672873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2307" y="142619"/>
            <a:ext cx="10515600" cy="1325563"/>
          </a:xfrm>
        </p:spPr>
        <p:txBody>
          <a:bodyPr/>
          <a:lstStyle/>
          <a:p>
            <a:r>
              <a:rPr lang="ko-KR" altLang="en-US" dirty="0"/>
              <a:t>스타일과</a:t>
            </a:r>
            <a:r>
              <a:rPr lang="en-US" altLang="ko-KR" dirty="0"/>
              <a:t> </a:t>
            </a:r>
            <a:r>
              <a:rPr lang="ko-KR" altLang="en-US" dirty="0"/>
              <a:t>스타일 시트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28506" y="1283516"/>
            <a:ext cx="3120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스타일과</a:t>
            </a:r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스타일 시트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71119" y="3454092"/>
            <a:ext cx="879166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웹 문서의 내용과 상관없이 디자인만 바꿀 수 있다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내용과 디자인의 분리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–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웹 표준의 시작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디자인에 영향 없이 내용 수정하거나 내용은 건드리지 않고 디자인만 바꾸는게 가능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  <a:hlinkClick r:id="rId2"/>
              </a:rPr>
              <a:t>CSS Zen Garden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사이트 참고 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다양한 기기에 맞춰 탄력적으로 바뀌는 문서를 만들 수 있다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lvl="1">
              <a:lnSpc>
                <a:spcPct val="150000"/>
              </a:lnSpc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내용은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그대로 두고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프린터나 스마트폰 브라우저 등 다양한 기기에 맞는 레이아웃을 만들 수 있다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ko-KR" altLang="en-US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8506" y="2887620"/>
            <a:ext cx="3120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왜 스타일을 사용할까</a:t>
            </a:r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?</a:t>
            </a:r>
            <a:endParaRPr lang="ko-KR" altLang="en-US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28506" y="1809742"/>
            <a:ext cx="11190914" cy="705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스타일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(style) : HTML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문서에서 자주 사용하는 글꼴이나 색상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정렬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각 요소들의  배치 방법 등 문서의 겉모습을 결정짓는 내용들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스타일 시트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(style sheet) :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스타일을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관리하기 쉽도록 한 군데 </a:t>
            </a:r>
            <a:r>
              <a:rPr lang="ko-KR" altLang="en-US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모아놓은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것</a:t>
            </a:r>
          </a:p>
        </p:txBody>
      </p:sp>
    </p:spTree>
    <p:extLst>
      <p:ext uri="{BB962C8B-B14F-4D97-AF65-F5344CB8AC3E}">
        <p14:creationId xmlns:p14="http://schemas.microsoft.com/office/powerpoint/2010/main" val="34490536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649904" y="322686"/>
            <a:ext cx="10127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01-3</a:t>
            </a:r>
            <a:endParaRPr lang="ko-KR" altLang="en-US" sz="2000" b="1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4" name="제목 4"/>
          <p:cNvSpPr txBox="1">
            <a:spLocks/>
          </p:cNvSpPr>
          <p:nvPr/>
        </p:nvSpPr>
        <p:spPr>
          <a:xfrm>
            <a:off x="1510726" y="188947"/>
            <a:ext cx="9091189" cy="6675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HTML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기본 문서 구조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3074" y="1267485"/>
            <a:ext cx="5071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HTML </a:t>
            </a:r>
            <a:r>
              <a:rPr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문서와 </a:t>
            </a:r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DOCTYPE</a:t>
            </a:r>
            <a:endParaRPr lang="ko-KR" altLang="en-US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3074" y="1790478"/>
            <a:ext cx="95452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Courier"/>
                <a:ea typeface="나눔스퀘어 Bold" panose="020B0600000101010101" pitchFamily="50" charset="-127"/>
              </a:rPr>
              <a:t>&lt;!doctype&gt; - </a:t>
            </a:r>
            <a:r>
              <a:rPr lang="ko-KR" altLang="en-US" sz="1600" dirty="0">
                <a:latin typeface="Courier"/>
                <a:ea typeface="나눔스퀘어 Bold" panose="020B0600000101010101" pitchFamily="50" charset="-127"/>
              </a:rPr>
              <a:t>웹 브라우저에게 ‘이제부터 처리할 문서는 </a:t>
            </a:r>
            <a:r>
              <a:rPr lang="en-US" altLang="ko-KR" sz="1600" dirty="0">
                <a:latin typeface="Courier"/>
                <a:ea typeface="나눔스퀘어 Bold" panose="020B0600000101010101" pitchFamily="50" charset="-127"/>
              </a:rPr>
              <a:t>HTML </a:t>
            </a:r>
            <a:r>
              <a:rPr lang="ko-KR" altLang="en-US" sz="1600" dirty="0">
                <a:latin typeface="Courier"/>
                <a:ea typeface="나눔스퀘어 Bold" panose="020B0600000101010101" pitchFamily="50" charset="-127"/>
              </a:rPr>
              <a:t>문서이고 어떤 유형을 사용</a:t>
            </a: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Courier"/>
                <a:ea typeface="나눔스퀘어 Bold" panose="020B0600000101010101" pitchFamily="50" charset="-127"/>
              </a:rPr>
              <a:t>했으니 그 버전에 맞는 방법으로 해석하라</a:t>
            </a:r>
            <a:r>
              <a:rPr lang="en-US" altLang="ko-KR" sz="1600" dirty="0">
                <a:latin typeface="Courier"/>
                <a:ea typeface="나눔스퀘어 Bold" panose="020B0600000101010101" pitchFamily="50" charset="-127"/>
              </a:rPr>
              <a:t>.’</a:t>
            </a:r>
            <a:r>
              <a:rPr lang="ko-KR" altLang="en-US" sz="1600" dirty="0">
                <a:latin typeface="Courier"/>
                <a:ea typeface="나눔스퀘어 Bold" panose="020B0600000101010101" pitchFamily="50" charset="-127"/>
              </a:rPr>
              <a:t>라고 알려주는 것</a:t>
            </a:r>
            <a:endParaRPr lang="en-US" altLang="ko-KR" sz="1600" dirty="0">
              <a:latin typeface="Courier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2654A6"/>
                </a:solidFill>
                <a:latin typeface="Courier"/>
                <a:ea typeface="나눔스퀘어 Bold" panose="020B0600000101010101" pitchFamily="50" charset="-127"/>
              </a:rPr>
              <a:t>&lt;!</a:t>
            </a:r>
            <a:r>
              <a:rPr lang="en-US" altLang="ko-KR" sz="1600" dirty="0">
                <a:solidFill>
                  <a:srgbClr val="96262A"/>
                </a:solidFill>
                <a:latin typeface="Courier"/>
                <a:ea typeface="나눔스퀘어 Bold" panose="020B0600000101010101" pitchFamily="50" charset="-127"/>
              </a:rPr>
              <a:t>DOCTYPE </a:t>
            </a:r>
            <a:r>
              <a:rPr lang="en-US" altLang="ko-KR" sz="1600" dirty="0">
                <a:solidFill>
                  <a:srgbClr val="EE2D28"/>
                </a:solidFill>
                <a:latin typeface="Courier"/>
                <a:ea typeface="나눔스퀘어 Bold" panose="020B0600000101010101" pitchFamily="50" charset="-127"/>
              </a:rPr>
              <a:t>html</a:t>
            </a:r>
            <a:r>
              <a:rPr lang="en-US" altLang="ko-KR" sz="1600" dirty="0">
                <a:solidFill>
                  <a:srgbClr val="2654A6"/>
                </a:solidFill>
                <a:latin typeface="Courier"/>
                <a:ea typeface="나눔스퀘어 Bold" panose="020B0600000101010101" pitchFamily="50" charset="-127"/>
              </a:rPr>
              <a:t>&gt; </a:t>
            </a:r>
            <a:r>
              <a:rPr lang="ko-KR" altLang="en-US" sz="1600" dirty="0">
                <a:solidFill>
                  <a:srgbClr val="211D1E"/>
                </a:solidFill>
                <a:latin typeface="YoonV YoonGothic100Std_OTF"/>
                <a:ea typeface="나눔스퀘어 Bold" panose="020B0600000101010101" pitchFamily="50" charset="-127"/>
              </a:rPr>
              <a:t>또는 </a:t>
            </a:r>
            <a:r>
              <a:rPr lang="en-US" altLang="ko-KR" sz="1600" dirty="0">
                <a:solidFill>
                  <a:srgbClr val="2654A6"/>
                </a:solidFill>
                <a:latin typeface="Courier"/>
                <a:ea typeface="나눔스퀘어 Bold" panose="020B0600000101010101" pitchFamily="50" charset="-127"/>
              </a:rPr>
              <a:t>&lt;!</a:t>
            </a:r>
            <a:r>
              <a:rPr lang="en-US" altLang="ko-KR" sz="1600" dirty="0">
                <a:solidFill>
                  <a:srgbClr val="96262A"/>
                </a:solidFill>
                <a:latin typeface="Courier"/>
                <a:ea typeface="나눔스퀘어 Bold" panose="020B0600000101010101" pitchFamily="50" charset="-127"/>
              </a:rPr>
              <a:t>doctype </a:t>
            </a:r>
            <a:r>
              <a:rPr lang="en-US" altLang="ko-KR" sz="1600" dirty="0">
                <a:solidFill>
                  <a:srgbClr val="EE2D28"/>
                </a:solidFill>
                <a:latin typeface="Courier"/>
                <a:ea typeface="나눔스퀘어 Bold" panose="020B0600000101010101" pitchFamily="50" charset="-127"/>
              </a:rPr>
              <a:t>html</a:t>
            </a:r>
            <a:r>
              <a:rPr lang="en-US" altLang="ko-KR" sz="1600" dirty="0">
                <a:solidFill>
                  <a:srgbClr val="2654A6"/>
                </a:solidFill>
                <a:latin typeface="Courier"/>
                <a:ea typeface="나눔스퀘어 Bold" panose="020B0600000101010101" pitchFamily="50" charset="-127"/>
              </a:rPr>
              <a:t>&gt;</a:t>
            </a:r>
            <a:endParaRPr lang="ko-KR" altLang="en-US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3074" y="3401758"/>
            <a:ext cx="5071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&lt;html&gt; </a:t>
            </a:r>
            <a:r>
              <a:rPr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태그 </a:t>
            </a:r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– </a:t>
            </a:r>
            <a:r>
              <a:rPr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웹 문서 시작을 알리는 태그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33074" y="3924751"/>
            <a:ext cx="954521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Courier"/>
                <a:ea typeface="나눔스퀘어 Bold" panose="020B0600000101010101" pitchFamily="50" charset="-127"/>
              </a:rPr>
              <a:t>실제 문서 정보와 내용이 시작되고 끝나는 것을 표시하는 태그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Courier"/>
                <a:ea typeface="나눔스퀘어 Bold" panose="020B0600000101010101" pitchFamily="50" charset="-127"/>
              </a:rPr>
              <a:t>lang</a:t>
            </a:r>
            <a:r>
              <a:rPr lang="ko-KR" altLang="en-US" sz="1600" dirty="0">
                <a:latin typeface="Courier"/>
                <a:ea typeface="나눔스퀘어 Bold" panose="020B0600000101010101" pitchFamily="50" charset="-127"/>
              </a:rPr>
              <a:t>이라는 속성을 사용해 문서에서 사용할 언어 지정 가능</a:t>
            </a:r>
            <a:r>
              <a:rPr lang="en-US" altLang="ko-KR" sz="1600" dirty="0">
                <a:latin typeface="Courier"/>
                <a:ea typeface="나눔스퀘어 Bold" panose="020B0600000101010101" pitchFamily="50" charset="-127"/>
              </a:rPr>
              <a:t> </a:t>
            </a:r>
            <a:r>
              <a:rPr lang="ko-KR" altLang="en-US" sz="1600" dirty="0">
                <a:latin typeface="Courier"/>
                <a:ea typeface="나눔스퀘어 Bold" panose="020B0600000101010101" pitchFamily="50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Courier"/>
                <a:ea typeface="나눔스퀘어 Bold" panose="020B0600000101010101" pitchFamily="50" charset="-127"/>
              </a:rPr>
              <a:t>문서 정보를 지정하는 </a:t>
            </a:r>
            <a:r>
              <a:rPr lang="en-US" altLang="ko-KR" sz="1600" dirty="0">
                <a:latin typeface="Courier"/>
                <a:ea typeface="나눔스퀘어 Bold" panose="020B0600000101010101" pitchFamily="50" charset="-127"/>
              </a:rPr>
              <a:t>&lt;head&gt; </a:t>
            </a:r>
            <a:r>
              <a:rPr lang="ko-KR" altLang="en-US" sz="1600" dirty="0">
                <a:latin typeface="Courier"/>
                <a:ea typeface="나눔스퀘어 Bold" panose="020B0600000101010101" pitchFamily="50" charset="-127"/>
              </a:rPr>
              <a:t>부분과 </a:t>
            </a:r>
            <a:r>
              <a:rPr lang="en-US" altLang="ko-KR" sz="1600" dirty="0">
                <a:latin typeface="Courier"/>
                <a:ea typeface="나눔스퀘어 Bold" panose="020B0600000101010101" pitchFamily="50" charset="-127"/>
              </a:rPr>
              <a:t/>
            </a:r>
            <a:br>
              <a:rPr lang="en-US" altLang="ko-KR" sz="1600" dirty="0">
                <a:latin typeface="Courier"/>
                <a:ea typeface="나눔스퀘어 Bold" panose="020B0600000101010101" pitchFamily="50" charset="-127"/>
              </a:rPr>
            </a:br>
            <a:r>
              <a:rPr lang="ko-KR" altLang="en-US" sz="1600" dirty="0">
                <a:latin typeface="Courier"/>
                <a:ea typeface="나눔스퀘어 Bold" panose="020B0600000101010101" pitchFamily="50" charset="-127"/>
              </a:rPr>
              <a:t>실제 화면에 보이는 문서 내용을 입력하는 </a:t>
            </a:r>
            <a:r>
              <a:rPr lang="en-US" altLang="ko-KR" sz="1600" dirty="0">
                <a:latin typeface="Courier"/>
                <a:ea typeface="나눔스퀘어 Bold" panose="020B0600000101010101" pitchFamily="50" charset="-127"/>
              </a:rPr>
              <a:t>&lt;body&gt; </a:t>
            </a:r>
            <a:r>
              <a:rPr lang="ko-KR" altLang="en-US" sz="1600" dirty="0">
                <a:latin typeface="Courier"/>
                <a:ea typeface="나눔스퀘어 Bold" panose="020B0600000101010101" pitchFamily="50" charset="-127"/>
              </a:rPr>
              <a:t>부분</a:t>
            </a:r>
            <a:endParaRPr lang="en-US" altLang="ko-KR" sz="1600" dirty="0">
              <a:latin typeface="Courier"/>
              <a:ea typeface="나눔스퀘어 Bold" panose="020B0600000101010101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7486138" y="3325538"/>
            <a:ext cx="2146749" cy="259571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400" dirty="0">
                <a:solidFill>
                  <a:srgbClr val="2654A6"/>
                </a:solidFill>
                <a:latin typeface="Courier"/>
                <a:ea typeface="나눔스퀘어 Bold" panose="020B0600000101010101" pitchFamily="50" charset="-127"/>
              </a:rPr>
              <a:t>&lt;!</a:t>
            </a:r>
            <a:r>
              <a:rPr lang="en-US" altLang="ko-KR" sz="1400" dirty="0">
                <a:solidFill>
                  <a:srgbClr val="96262A"/>
                </a:solidFill>
                <a:latin typeface="Courier"/>
                <a:ea typeface="나눔스퀘어 Bold" panose="020B0600000101010101" pitchFamily="50" charset="-127"/>
              </a:rPr>
              <a:t>doctype </a:t>
            </a:r>
            <a:r>
              <a:rPr lang="en-US" altLang="ko-KR" sz="1400" dirty="0">
                <a:solidFill>
                  <a:srgbClr val="EE2D28"/>
                </a:solidFill>
                <a:latin typeface="Courier"/>
                <a:ea typeface="나눔스퀘어 Bold" panose="020B0600000101010101" pitchFamily="50" charset="-127"/>
              </a:rPr>
              <a:t>html</a:t>
            </a:r>
            <a:r>
              <a:rPr lang="en-US" altLang="ko-KR" sz="1400" dirty="0">
                <a:solidFill>
                  <a:srgbClr val="2654A6"/>
                </a:solidFill>
                <a:latin typeface="Courier"/>
                <a:ea typeface="나눔스퀘어 Bold" panose="020B0600000101010101" pitchFamily="50" charset="-127"/>
              </a:rPr>
              <a:t>&gt;</a:t>
            </a:r>
          </a:p>
          <a:p>
            <a:pPr>
              <a:lnSpc>
                <a:spcPct val="130000"/>
              </a:lnSpc>
            </a:pPr>
            <a:r>
              <a:rPr lang="en-US" altLang="ko-KR" sz="1400" dirty="0">
                <a:solidFill>
                  <a:srgbClr val="2654A6"/>
                </a:solidFill>
                <a:latin typeface="Courier"/>
                <a:ea typeface="나눔스퀘어 Bold" panose="020B0600000101010101" pitchFamily="50" charset="-127"/>
              </a:rPr>
              <a:t>&lt;</a:t>
            </a:r>
            <a:r>
              <a:rPr lang="en-US" altLang="ko-KR" sz="1400" dirty="0">
                <a:solidFill>
                  <a:srgbClr val="96262A"/>
                </a:solidFill>
                <a:latin typeface="Courier"/>
                <a:ea typeface="나눔스퀘어 Bold" panose="020B0600000101010101" pitchFamily="50" charset="-127"/>
              </a:rPr>
              <a:t>html </a:t>
            </a:r>
            <a:r>
              <a:rPr lang="en-US" altLang="ko-KR" sz="1400" dirty="0">
                <a:solidFill>
                  <a:srgbClr val="EE2D28"/>
                </a:solidFill>
                <a:latin typeface="Courier"/>
                <a:ea typeface="나눔스퀘어 Bold" panose="020B0600000101010101" pitchFamily="50" charset="-127"/>
              </a:rPr>
              <a:t>lang</a:t>
            </a:r>
            <a:r>
              <a:rPr lang="en-US" altLang="ko-KR" sz="1400" dirty="0">
                <a:solidFill>
                  <a:srgbClr val="2654A6"/>
                </a:solidFill>
                <a:latin typeface="Courier"/>
                <a:ea typeface="나눔스퀘어 Bold" panose="020B0600000101010101" pitchFamily="50" charset="-127"/>
              </a:rPr>
              <a:t>="ko"&gt; </a:t>
            </a:r>
          </a:p>
          <a:p>
            <a:pPr>
              <a:lnSpc>
                <a:spcPct val="130000"/>
              </a:lnSpc>
            </a:pPr>
            <a:r>
              <a:rPr lang="en-US" altLang="ko-KR" sz="1400" dirty="0">
                <a:solidFill>
                  <a:srgbClr val="2654A6"/>
                </a:solidFill>
                <a:latin typeface="Courier"/>
                <a:ea typeface="나눔스퀘어 Bold" panose="020B0600000101010101" pitchFamily="50" charset="-127"/>
              </a:rPr>
              <a:t>   &lt;</a:t>
            </a:r>
            <a:r>
              <a:rPr lang="en-US" altLang="ko-KR" sz="1400" dirty="0">
                <a:solidFill>
                  <a:srgbClr val="96262A"/>
                </a:solidFill>
                <a:latin typeface="Courier"/>
                <a:ea typeface="나눔스퀘어 Bold" panose="020B0600000101010101" pitchFamily="50" charset="-127"/>
              </a:rPr>
              <a:t>head</a:t>
            </a:r>
            <a:r>
              <a:rPr lang="en-US" altLang="ko-KR" sz="1400" dirty="0">
                <a:solidFill>
                  <a:srgbClr val="2654A6"/>
                </a:solidFill>
                <a:latin typeface="Courier"/>
                <a:ea typeface="나눔스퀘어 Bold" panose="020B0600000101010101" pitchFamily="50" charset="-127"/>
              </a:rPr>
              <a:t>&gt; </a:t>
            </a:r>
          </a:p>
          <a:p>
            <a:pPr>
              <a:lnSpc>
                <a:spcPct val="130000"/>
              </a:lnSpc>
            </a:pPr>
            <a:r>
              <a:rPr lang="en-US" altLang="ko-KR" sz="1400" dirty="0">
                <a:solidFill>
                  <a:srgbClr val="211D1E"/>
                </a:solidFill>
                <a:latin typeface="Courier"/>
                <a:ea typeface="나눔스퀘어 Bold" panose="020B0600000101010101" pitchFamily="50" charset="-127"/>
              </a:rPr>
              <a:t>   ... </a:t>
            </a:r>
          </a:p>
          <a:p>
            <a:pPr>
              <a:lnSpc>
                <a:spcPct val="130000"/>
              </a:lnSpc>
            </a:pPr>
            <a:r>
              <a:rPr lang="en-US" altLang="ko-KR" sz="1400" dirty="0">
                <a:solidFill>
                  <a:srgbClr val="2654A6"/>
                </a:solidFill>
                <a:latin typeface="Courier"/>
                <a:ea typeface="나눔스퀘어 Bold" panose="020B0600000101010101" pitchFamily="50" charset="-127"/>
              </a:rPr>
              <a:t>   &lt;/</a:t>
            </a:r>
            <a:r>
              <a:rPr lang="en-US" altLang="ko-KR" sz="1400" dirty="0">
                <a:solidFill>
                  <a:srgbClr val="96262A"/>
                </a:solidFill>
                <a:latin typeface="Courier"/>
                <a:ea typeface="나눔스퀘어 Bold" panose="020B0600000101010101" pitchFamily="50" charset="-127"/>
              </a:rPr>
              <a:t>head</a:t>
            </a:r>
            <a:r>
              <a:rPr lang="en-US" altLang="ko-KR" sz="1400" dirty="0">
                <a:solidFill>
                  <a:srgbClr val="2654A6"/>
                </a:solidFill>
                <a:latin typeface="Courier"/>
                <a:ea typeface="나눔스퀘어 Bold" panose="020B0600000101010101" pitchFamily="50" charset="-127"/>
              </a:rPr>
              <a:t>&gt; </a:t>
            </a:r>
          </a:p>
          <a:p>
            <a:pPr>
              <a:lnSpc>
                <a:spcPct val="130000"/>
              </a:lnSpc>
            </a:pPr>
            <a:r>
              <a:rPr lang="en-US" altLang="ko-KR" sz="1400" dirty="0">
                <a:solidFill>
                  <a:srgbClr val="2654A6"/>
                </a:solidFill>
                <a:latin typeface="Courier"/>
                <a:ea typeface="나눔스퀘어 Bold" panose="020B0600000101010101" pitchFamily="50" charset="-127"/>
              </a:rPr>
              <a:t>   &lt;</a:t>
            </a:r>
            <a:r>
              <a:rPr lang="en-US" altLang="ko-KR" sz="1400" dirty="0">
                <a:solidFill>
                  <a:srgbClr val="96262A"/>
                </a:solidFill>
                <a:latin typeface="Courier"/>
                <a:ea typeface="나눔스퀘어 Bold" panose="020B0600000101010101" pitchFamily="50" charset="-127"/>
              </a:rPr>
              <a:t>body</a:t>
            </a:r>
            <a:r>
              <a:rPr lang="en-US" altLang="ko-KR" sz="1400" dirty="0">
                <a:solidFill>
                  <a:srgbClr val="2654A6"/>
                </a:solidFill>
                <a:latin typeface="Courier"/>
                <a:ea typeface="나눔스퀘어 Bold" panose="020B0600000101010101" pitchFamily="50" charset="-127"/>
              </a:rPr>
              <a:t>&gt; </a:t>
            </a:r>
          </a:p>
          <a:p>
            <a:pPr>
              <a:lnSpc>
                <a:spcPct val="130000"/>
              </a:lnSpc>
            </a:pPr>
            <a:r>
              <a:rPr lang="en-US" altLang="ko-KR" sz="1400" dirty="0">
                <a:solidFill>
                  <a:srgbClr val="211D1E"/>
                </a:solidFill>
                <a:latin typeface="Courier"/>
                <a:ea typeface="나눔스퀘어 Bold" panose="020B0600000101010101" pitchFamily="50" charset="-127"/>
              </a:rPr>
              <a:t>   ... </a:t>
            </a:r>
          </a:p>
          <a:p>
            <a:pPr>
              <a:lnSpc>
                <a:spcPct val="130000"/>
              </a:lnSpc>
            </a:pPr>
            <a:r>
              <a:rPr lang="en-US" altLang="ko-KR" sz="1400" dirty="0">
                <a:solidFill>
                  <a:srgbClr val="2654A6"/>
                </a:solidFill>
                <a:latin typeface="Courier"/>
                <a:ea typeface="나눔스퀘어 Bold" panose="020B0600000101010101" pitchFamily="50" charset="-127"/>
              </a:rPr>
              <a:t>   &lt;/</a:t>
            </a:r>
            <a:r>
              <a:rPr lang="en-US" altLang="ko-KR" sz="1400" dirty="0">
                <a:solidFill>
                  <a:srgbClr val="96262A"/>
                </a:solidFill>
                <a:latin typeface="Courier"/>
                <a:ea typeface="나눔스퀘어 Bold" panose="020B0600000101010101" pitchFamily="50" charset="-127"/>
              </a:rPr>
              <a:t>body</a:t>
            </a:r>
            <a:r>
              <a:rPr lang="en-US" altLang="ko-KR" sz="1400" dirty="0">
                <a:solidFill>
                  <a:srgbClr val="2654A6"/>
                </a:solidFill>
                <a:latin typeface="Courier"/>
                <a:ea typeface="나눔스퀘어 Bold" panose="020B0600000101010101" pitchFamily="50" charset="-127"/>
              </a:rPr>
              <a:t>&gt;</a:t>
            </a:r>
          </a:p>
          <a:p>
            <a:pPr>
              <a:lnSpc>
                <a:spcPct val="130000"/>
              </a:lnSpc>
            </a:pPr>
            <a:r>
              <a:rPr lang="en-US" altLang="ko-KR" sz="1400" dirty="0">
                <a:solidFill>
                  <a:srgbClr val="2654A6"/>
                </a:solidFill>
                <a:latin typeface="Courier"/>
                <a:ea typeface="나눔스퀘어 Bold" panose="020B0600000101010101" pitchFamily="50" charset="-127"/>
              </a:rPr>
              <a:t>&lt;/</a:t>
            </a:r>
            <a:r>
              <a:rPr lang="en-US" altLang="ko-KR" sz="1400" dirty="0">
                <a:solidFill>
                  <a:srgbClr val="96262A"/>
                </a:solidFill>
                <a:latin typeface="Courier"/>
                <a:ea typeface="나눔스퀘어 Bold" panose="020B0600000101010101" pitchFamily="50" charset="-127"/>
              </a:rPr>
              <a:t>html</a:t>
            </a:r>
            <a:r>
              <a:rPr lang="en-US" altLang="ko-KR" sz="1400" dirty="0">
                <a:solidFill>
                  <a:srgbClr val="2654A6"/>
                </a:solidFill>
                <a:latin typeface="Courier"/>
                <a:ea typeface="나눔스퀘어 Bold" panose="020B0600000101010101" pitchFamily="50" charset="-127"/>
              </a:rPr>
              <a:t>&gt;</a:t>
            </a:r>
            <a:endParaRPr lang="ko-KR" altLang="en-US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722903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28506" y="503339"/>
            <a:ext cx="3120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스타일 형식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223" y="1121852"/>
            <a:ext cx="3114675" cy="14097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38232" y="2531552"/>
            <a:ext cx="6040074" cy="1030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선택자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{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와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}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사이에 정의한 스타일 규칙이 적용될 대상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속성과 속성 값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‘속성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속성 </a:t>
            </a:r>
            <a:r>
              <a:rPr lang="ko-KR" altLang="en-US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값’과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같은 형식으로 함께 표시하며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속성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속성 값 쌍이 여럿일 경우에 세미콜론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(;)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으로 구분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232" y="4064511"/>
            <a:ext cx="5656803" cy="37176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232" y="4542399"/>
            <a:ext cx="5656803" cy="51960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550092" y="713281"/>
            <a:ext cx="3120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스타일을 표기하는 방법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43569" y="1082613"/>
            <a:ext cx="3333750" cy="332422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1048301" y="2517085"/>
            <a:ext cx="8835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모두 가능</a:t>
            </a:r>
          </a:p>
        </p:txBody>
      </p:sp>
      <p:sp>
        <p:nvSpPr>
          <p:cNvPr id="13" name="오른쪽 중괄호 12"/>
          <p:cNvSpPr/>
          <p:nvPr/>
        </p:nvSpPr>
        <p:spPr>
          <a:xfrm>
            <a:off x="10310070" y="1331794"/>
            <a:ext cx="738231" cy="2610029"/>
          </a:xfrm>
          <a:prstGeom prst="rightBrac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558480" y="4585395"/>
            <a:ext cx="3120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스타일 주석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443569" y="5092117"/>
            <a:ext cx="4175183" cy="7075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/*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와 *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사이에 주석 내용 입력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한 줄 또는 여러 줄을 입력 가능</a:t>
            </a:r>
          </a:p>
        </p:txBody>
      </p:sp>
    </p:spTree>
    <p:extLst>
      <p:ext uri="{BB962C8B-B14F-4D97-AF65-F5344CB8AC3E}">
        <p14:creationId xmlns:p14="http://schemas.microsoft.com/office/powerpoint/2010/main" val="217359514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4192" y="188632"/>
            <a:ext cx="10515600" cy="1325563"/>
          </a:xfrm>
        </p:spPr>
        <p:txBody>
          <a:bodyPr/>
          <a:lstStyle/>
          <a:p>
            <a:r>
              <a:rPr lang="ko-KR" altLang="en-US" dirty="0"/>
              <a:t>스타일과</a:t>
            </a:r>
            <a:r>
              <a:rPr lang="en-US" altLang="ko-KR" dirty="0"/>
              <a:t> </a:t>
            </a:r>
            <a:r>
              <a:rPr lang="ko-KR" altLang="en-US" dirty="0"/>
              <a:t>스타일 시트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28506" y="1283516"/>
            <a:ext cx="3120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내부 스타일 시트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9174" y="1758975"/>
            <a:ext cx="6040074" cy="1030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웹 문서 안에서 사용할 스타일을 문서 안에 정리한 것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모든 스타일 정보는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&lt;head&gt;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태그와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&lt;/head&gt;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태그 안에서 정의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&lt;style&gt;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태그와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&lt;/style&gt;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태그 사이에 작성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6596544" y="2323554"/>
            <a:ext cx="6096000" cy="378565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head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meta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 dirty="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charset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="utf-8"&gt;</a:t>
            </a:r>
            <a:endParaRPr lang="en-US" altLang="ko-KR" sz="12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ko-KR" altLang="en-US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title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ko-KR" altLang="en-US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내부 스타일시트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title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ko-KR" altLang="en-US" sz="12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style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    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ul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{</a:t>
            </a:r>
          </a:p>
          <a:p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      </a:t>
            </a:r>
            <a:r>
              <a:rPr lang="en-US" altLang="ko-KR" sz="1200" dirty="0" err="1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color</a:t>
            </a:r>
            <a:r>
              <a:rPr lang="en-US" altLang="ko-KR" sz="1200" dirty="0" err="1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sz="1200" dirty="0" err="1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blue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 </a:t>
            </a:r>
            <a:r>
              <a:rPr lang="en-US" altLang="ko-KR" sz="1200" dirty="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/*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200" dirty="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목록의 </a:t>
            </a:r>
            <a:r>
              <a:rPr lang="ko-KR" altLang="en-US" sz="1200" dirty="0" err="1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글자색</a:t>
            </a:r>
            <a:r>
              <a:rPr lang="ko-KR" altLang="en-US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200" dirty="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*</a:t>
            </a:r>
            <a:r>
              <a:rPr lang="en-US" altLang="ko-KR" sz="1200" dirty="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/</a:t>
            </a:r>
            <a:endParaRPr lang="ko-KR" altLang="en-US" sz="12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      </a:t>
            </a:r>
            <a:r>
              <a:rPr lang="en-US" altLang="ko-KR" sz="1200" dirty="0" err="1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list-style-type</a:t>
            </a:r>
            <a:r>
              <a:rPr lang="en-US" altLang="ko-KR" sz="1200" dirty="0" err="1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sz="1200" dirty="0" err="1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square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 </a:t>
            </a:r>
            <a:r>
              <a:rPr lang="en-US" altLang="ko-KR" sz="1200" dirty="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/*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200" dirty="0" err="1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불릿</a:t>
            </a:r>
            <a:r>
              <a:rPr lang="ko-KR" altLang="en-US" sz="1200" dirty="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형태 </a:t>
            </a:r>
            <a:r>
              <a:rPr lang="en-US" altLang="ko-KR" sz="1200" dirty="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ko-KR" altLang="en-US" sz="1200" dirty="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사각형</a:t>
            </a:r>
            <a:r>
              <a:rPr lang="ko-KR" altLang="en-US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200" dirty="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*</a:t>
            </a:r>
            <a:r>
              <a:rPr lang="en-US" altLang="ko-KR" sz="1200" dirty="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/</a:t>
            </a:r>
            <a:endParaRPr lang="ko-KR" altLang="en-US" sz="12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ko-KR" altLang="en-US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    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</a:p>
          <a:p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style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head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body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 dirty="0" err="1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img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 dirty="0" err="1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src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="images/sydney.png"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 dirty="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alt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</a:t>
            </a:r>
            <a:r>
              <a:rPr lang="ko-KR" altLang="en-US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시드니 오페라 하우스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"&gt;</a:t>
            </a:r>
            <a:endParaRPr lang="ko-KR" altLang="en-US" sz="12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h1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ko-KR" altLang="en-US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세계 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3</a:t>
            </a:r>
            <a:r>
              <a:rPr lang="ko-KR" altLang="en-US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대 </a:t>
            </a:r>
            <a:r>
              <a:rPr lang="ko-KR" alt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미항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h1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ul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li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ko-KR" altLang="en-US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시드니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(Sydney), </a:t>
            </a:r>
            <a:r>
              <a:rPr lang="ko-KR" altLang="en-US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호주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li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li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ko-KR" altLang="en-US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리우데자네이루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(Rio de Janeiro), </a:t>
            </a:r>
            <a:r>
              <a:rPr lang="ko-KR" altLang="en-US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브라질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li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li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ko-KR" altLang="en-US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나폴리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(Naples), </a:t>
            </a:r>
            <a:r>
              <a:rPr lang="ko-KR" altLang="en-US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이탈리아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li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ul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endParaRPr lang="ko-KR" altLang="en-US" sz="12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body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ko-KR" altLang="en-US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4097" y="3837963"/>
            <a:ext cx="35433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87517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52337" y="488480"/>
            <a:ext cx="7298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외부 스타일 시트 </a:t>
            </a:r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– </a:t>
            </a:r>
            <a:r>
              <a:rPr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문서 외부에 스타일 지정한 파일 불러오기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9174" y="844574"/>
            <a:ext cx="9966724" cy="705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여러 웹 문서에서 사용할 스타일을 별도 파일로 저장해 놓고 필요할 때마다 파일에서 가져와 사용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&lt;style&gt;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태그 없이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&lt;link&gt;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태그만 사용해 미리 만들어 놓은 외부 스타일 시트 파일 연결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050303" y="2438157"/>
            <a:ext cx="6096000" cy="267765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head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meta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 dirty="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charset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="utf-8"&gt;</a:t>
            </a:r>
            <a:endParaRPr lang="en-US" altLang="ko-KR" sz="12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ko-KR" altLang="en-US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title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ko-KR" altLang="en-US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외부 스타일시트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title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ko-KR" altLang="en-US" sz="12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link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 dirty="0" err="1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href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="style.css"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 dirty="0" err="1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rel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="stylesheet"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 dirty="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type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="text/</a:t>
            </a:r>
            <a:r>
              <a:rPr lang="en-US" altLang="ko-KR" sz="1200" dirty="0" err="1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css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"&gt;</a:t>
            </a:r>
            <a:endParaRPr lang="en-US" altLang="ko-KR" sz="12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head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body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 dirty="0" err="1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img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 dirty="0" err="1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src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="images/sydney.png"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 dirty="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alt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</a:t>
            </a:r>
            <a:r>
              <a:rPr lang="ko-KR" altLang="en-US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시드니 오페라 하우스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"&gt;</a:t>
            </a:r>
            <a:endParaRPr lang="ko-KR" altLang="en-US" sz="12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h1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ko-KR" altLang="en-US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세계 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3</a:t>
            </a:r>
            <a:r>
              <a:rPr lang="ko-KR" altLang="en-US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대 </a:t>
            </a:r>
            <a:r>
              <a:rPr lang="ko-KR" alt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미항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h1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ul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li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ko-KR" altLang="en-US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시드니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(Sydney), </a:t>
            </a:r>
            <a:r>
              <a:rPr lang="ko-KR" altLang="en-US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호주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li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li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ko-KR" altLang="en-US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리우데자네이루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(Rio de Janeiro), </a:t>
            </a:r>
            <a:r>
              <a:rPr lang="ko-KR" altLang="en-US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브라질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li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li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ko-KR" altLang="en-US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나폴리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(Naples), </a:t>
            </a:r>
            <a:r>
              <a:rPr lang="ko-KR" altLang="en-US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이탈리아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li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ul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body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ko-KR" altLang="en-US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883640" y="2082215"/>
            <a:ext cx="317663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ul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{</a:t>
            </a:r>
          </a:p>
          <a:p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      </a:t>
            </a:r>
            <a:r>
              <a:rPr lang="en-US" altLang="ko-KR" sz="1200" dirty="0" err="1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color</a:t>
            </a:r>
            <a:r>
              <a:rPr lang="en-US" altLang="ko-KR" sz="1200" dirty="0" err="1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sz="1200" dirty="0" err="1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blue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</a:p>
          <a:p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      </a:t>
            </a:r>
            <a:r>
              <a:rPr lang="en-US" altLang="ko-KR" sz="1200" dirty="0" err="1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list-style-type</a:t>
            </a:r>
            <a:r>
              <a:rPr lang="en-US" altLang="ko-KR" sz="1200" dirty="0" err="1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sz="1200" dirty="0" err="1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square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</a:p>
          <a:p>
            <a:r>
              <a:rPr lang="ko-KR" altLang="en-US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    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  <a:endParaRPr lang="ko-KR" altLang="en-US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구름 모양 설명선 9"/>
          <p:cNvSpPr/>
          <p:nvPr/>
        </p:nvSpPr>
        <p:spPr>
          <a:xfrm>
            <a:off x="629174" y="1779775"/>
            <a:ext cx="3431098" cy="1290750"/>
          </a:xfrm>
          <a:prstGeom prst="cloudCallout">
            <a:avLst>
              <a:gd name="adj1" fmla="val 107773"/>
              <a:gd name="adj2" fmla="val 48202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172748" y="1610498"/>
            <a:ext cx="1012841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style.css</a:t>
            </a:r>
            <a:endParaRPr lang="ko-KR" altLang="en-US" sz="1600" b="1" dirty="0">
              <a:solidFill>
                <a:srgbClr val="C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7739" y="3501965"/>
            <a:ext cx="3562350" cy="215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35573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28506" y="570451"/>
            <a:ext cx="3120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인라인</a:t>
            </a:r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스타일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9174" y="1045910"/>
            <a:ext cx="9966724" cy="705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스타일 시트를 사용하지 않고 스타일을 적용할 대상에 직접 표시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스타일을 적용하고 싶은 태그에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style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속성을 사용해 </a:t>
            </a:r>
            <a:r>
              <a:rPr lang="en-US" altLang="ko-KR" sz="1400" b="1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style=“</a:t>
            </a:r>
            <a:r>
              <a:rPr lang="ko-KR" altLang="en-US" sz="1400" b="1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속성</a:t>
            </a:r>
            <a:r>
              <a:rPr lang="en-US" altLang="ko-KR" sz="1400" b="1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1400" b="1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속성 값</a:t>
            </a:r>
            <a:r>
              <a:rPr lang="en-US" altLang="ko-KR" sz="1400" b="1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;”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형태로 스타일 적용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5698920" y="2299841"/>
            <a:ext cx="477893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body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ko-KR" altLang="en-US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h1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ko-KR" altLang="en-US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블루베리와 항산화 효능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h1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ko-KR" altLang="en-US" sz="12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ko-KR" altLang="en-US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p</a:t>
            </a:r>
            <a:r>
              <a:rPr lang="ko-KR" altLang="en-US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 dirty="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style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</a:t>
            </a:r>
            <a:r>
              <a:rPr lang="en-US" altLang="ko-KR" sz="1200" dirty="0" err="1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color</a:t>
            </a:r>
            <a:r>
              <a:rPr lang="en-US" altLang="ko-KR" sz="1200" dirty="0" err="1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sz="1200" dirty="0" err="1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blue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"&gt;</a:t>
            </a:r>
            <a:r>
              <a:rPr lang="ko-KR" altLang="en-US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블루베리는 항산화제인 </a:t>
            </a:r>
            <a:r>
              <a:rPr lang="ko-KR" alt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안토시아닌과</a:t>
            </a:r>
            <a:r>
              <a:rPr lang="ko-KR" altLang="en-US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폴리페놀을 다량 포함하고 있습니다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p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ko-KR" altLang="en-US" sz="12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ko-KR" altLang="en-US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p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ko-KR" altLang="en-US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ko-KR" alt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매사츄세츠</a:t>
            </a:r>
            <a:r>
              <a:rPr lang="ko-KR" altLang="en-US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보스톤에</a:t>
            </a:r>
            <a:r>
              <a:rPr lang="ko-KR" altLang="en-US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있는 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USDA </a:t>
            </a:r>
            <a:r>
              <a:rPr lang="ko-KR" altLang="en-US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노화에 관한 인류 영양 연구센터 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(the USDA Human Nutrition Research Center on Aging) </a:t>
            </a:r>
            <a:r>
              <a:rPr lang="ko-KR" altLang="en-US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의 자료에 의하면</a:t>
            </a:r>
          </a:p>
          <a:p>
            <a:r>
              <a:rPr lang="ko-KR" altLang="en-US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 블루베리는 과일 중에서 가장 항산화 작용이 뛰어난 과일이라고 합니다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.  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p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ko-KR" altLang="en-US" sz="12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body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ko-KR" altLang="en-US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564" y="2871086"/>
            <a:ext cx="4219575" cy="126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1035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37146" y="111854"/>
            <a:ext cx="3212065" cy="1325563"/>
          </a:xfrm>
        </p:spPr>
        <p:txBody>
          <a:bodyPr/>
          <a:lstStyle/>
          <a:p>
            <a:r>
              <a:rPr lang="ko-KR" altLang="en-US" dirty="0"/>
              <a:t>주요 </a:t>
            </a:r>
            <a:r>
              <a:rPr lang="ko-KR" altLang="en-US" dirty="0" err="1"/>
              <a:t>선택자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11728" y="2876336"/>
            <a:ext cx="3120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태그 </a:t>
            </a:r>
            <a:r>
              <a:rPr lang="ko-KR" altLang="en-US" b="1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선택자</a:t>
            </a:r>
            <a:endParaRPr lang="ko-KR" altLang="en-US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12396" y="3351795"/>
            <a:ext cx="4756558" cy="38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문서에서 특정 태그를 사용한 모든 요소에 스타일이 적용됨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0226" y="2889156"/>
            <a:ext cx="2162175" cy="409575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5694946" y="3012723"/>
            <a:ext cx="659934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head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title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ko-KR" altLang="en-US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블루베리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(Blueberry)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title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style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    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h2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{</a:t>
            </a:r>
          </a:p>
          <a:p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      </a:t>
            </a:r>
            <a:r>
              <a:rPr lang="en-US" altLang="ko-KR" sz="1200" dirty="0" err="1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color</a:t>
            </a:r>
            <a:r>
              <a:rPr lang="en-US" altLang="ko-KR" sz="1200" dirty="0" err="1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sz="1200" dirty="0" err="1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blue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</a:p>
          <a:p>
            <a:r>
              <a:rPr lang="ko-KR" altLang="en-US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    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</a:p>
          <a:p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    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p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{</a:t>
            </a:r>
          </a:p>
          <a:p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      </a:t>
            </a:r>
            <a:r>
              <a:rPr lang="en-US" altLang="ko-KR" sz="1200" dirty="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font-size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12px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</a:p>
          <a:p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      </a:t>
            </a:r>
            <a:r>
              <a:rPr lang="en-US" altLang="ko-KR" sz="1200" dirty="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margin-left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20px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</a:p>
          <a:p>
            <a:r>
              <a:rPr lang="ko-KR" altLang="en-US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    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</a:p>
          <a:p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style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head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body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ko-KR" altLang="en-US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h1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ko-KR" altLang="en-US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블루베리에 관한 연구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h1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ko-KR" altLang="en-US" sz="12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ko-KR" altLang="en-US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h2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ko-KR" altLang="en-US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블루베리와 항산화 효능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h2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ko-KR" altLang="en-US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</a:p>
          <a:p>
            <a:r>
              <a:rPr lang="ko-KR" altLang="en-US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p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ko-KR" altLang="en-US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블루베리는 항산화제인 </a:t>
            </a:r>
            <a:r>
              <a:rPr lang="ko-KR" alt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안토시아닌과</a:t>
            </a:r>
            <a:r>
              <a:rPr lang="ko-KR" altLang="en-US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폴리페놀을 다량 포함하고 있습니다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p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ko-KR" altLang="en-US" sz="12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ko-KR" altLang="en-US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p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ko-KR" alt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매사츄세츠</a:t>
            </a:r>
            <a:r>
              <a:rPr lang="ko-KR" altLang="en-US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보스톤에</a:t>
            </a:r>
            <a:r>
              <a:rPr lang="ko-KR" altLang="en-US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있는 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…… </a:t>
            </a:r>
            <a:r>
              <a:rPr lang="ko-KR" altLang="en-US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과일이라고 합니다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.  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p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ko-KR" altLang="en-US" sz="12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ko-KR" altLang="en-US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h2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ko-KR" altLang="en-US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블루베리와 노화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h2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ko-KR" altLang="en-US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</a:p>
          <a:p>
            <a:r>
              <a:rPr lang="ko-KR" altLang="en-US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p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ko-KR" altLang="en-US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USDA </a:t>
            </a:r>
            <a:r>
              <a:rPr lang="ko-KR" altLang="en-US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인류 영양 연구센터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…… </a:t>
            </a:r>
            <a:r>
              <a:rPr lang="ko-KR" altLang="en-US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사실을 발견하였습니다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. 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p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ko-KR" altLang="en-US" sz="12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body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ko-KR" altLang="en-US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9407" y="4905549"/>
            <a:ext cx="3434697" cy="14766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00FCB7F-87A2-4DA9-AA71-EB58C401B1B5}"/>
              </a:ext>
            </a:extLst>
          </p:cNvPr>
          <p:cNvSpPr txBox="1"/>
          <p:nvPr/>
        </p:nvSpPr>
        <p:spPr>
          <a:xfrm>
            <a:off x="528506" y="1283516"/>
            <a:ext cx="3120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전체 </a:t>
            </a:r>
            <a:r>
              <a:rPr lang="ko-KR" altLang="en-US" b="1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선택자</a:t>
            </a:r>
            <a:endParaRPr lang="ko-KR" altLang="en-US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2B83A89-A637-44FD-B32A-BD84E0C75CFA}"/>
              </a:ext>
            </a:extLst>
          </p:cNvPr>
          <p:cNvSpPr txBox="1"/>
          <p:nvPr/>
        </p:nvSpPr>
        <p:spPr>
          <a:xfrm>
            <a:off x="629174" y="1758975"/>
            <a:ext cx="6543413" cy="705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페이지에 있는 모든 요소를 대상으로 스타일을 적용할 때 사용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다른 선택자와 함께 모든 하위 요소에 한꺼번에 스타일을 적용하려고 할 때 주로 사용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92CE7CF-A184-4292-B5D4-02B8DF1B41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0226" y="1392331"/>
            <a:ext cx="3638550" cy="400050"/>
          </a:xfrm>
          <a:prstGeom prst="rect">
            <a:avLst/>
          </a:pr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BE799378-8360-4FF5-9C2C-6008FDD94C73}"/>
              </a:ext>
            </a:extLst>
          </p:cNvPr>
          <p:cNvGrpSpPr/>
          <p:nvPr/>
        </p:nvGrpSpPr>
        <p:grpSpPr>
          <a:xfrm>
            <a:off x="7840300" y="1392331"/>
            <a:ext cx="2308632" cy="830997"/>
            <a:chOff x="786905" y="3126278"/>
            <a:chExt cx="2308632" cy="830997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FB8F309-948E-480C-8E55-2A0CFEC7F595}"/>
                </a:ext>
              </a:extLst>
            </p:cNvPr>
            <p:cNvSpPr txBox="1"/>
            <p:nvPr/>
          </p:nvSpPr>
          <p:spPr>
            <a:xfrm>
              <a:off x="786905" y="3126278"/>
              <a:ext cx="4090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예</a:t>
              </a:r>
              <a:r>
                <a:rPr lang="en-US" altLang="ko-KR" sz="14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)</a:t>
              </a:r>
              <a:endParaRPr lang="ko-KR" altLang="en-US" sz="1400" b="1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370AE03C-9E57-4DE7-A761-F0821CAB0EB8}"/>
                </a:ext>
              </a:extLst>
            </p:cNvPr>
            <p:cNvSpPr/>
            <p:nvPr/>
          </p:nvSpPr>
          <p:spPr>
            <a:xfrm>
              <a:off x="1082179" y="3126278"/>
              <a:ext cx="2013358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200" dirty="0">
                  <a:solidFill>
                    <a:srgbClr val="000000"/>
                  </a:solidFill>
                  <a:highlight>
                    <a:srgbClr val="FFFFFF"/>
                  </a:highlight>
                  <a:latin typeface="D2Coding" panose="020B0609020101020101" pitchFamily="49" charset="-127"/>
                  <a:ea typeface="D2Coding" panose="020B0609020101020101" pitchFamily="49" charset="-127"/>
                </a:rPr>
                <a:t> </a:t>
              </a:r>
              <a:r>
                <a:rPr lang="ko-KR" altLang="en-US" sz="1200" dirty="0">
                  <a:solidFill>
                    <a:srgbClr val="800000"/>
                  </a:solidFill>
                  <a:highlight>
                    <a:srgbClr val="FFFFFF"/>
                  </a:highlight>
                  <a:latin typeface="D2Coding" panose="020B0609020101020101" pitchFamily="49" charset="-127"/>
                  <a:ea typeface="D2Coding" panose="020B0609020101020101" pitchFamily="49" charset="-127"/>
                </a:rPr>
                <a:t>*</a:t>
              </a:r>
              <a:r>
                <a:rPr lang="ko-KR" altLang="en-US" sz="1200" dirty="0">
                  <a:solidFill>
                    <a:srgbClr val="000000"/>
                  </a:solidFill>
                  <a:highlight>
                    <a:srgbClr val="FFFFFF"/>
                  </a:highlight>
                  <a:latin typeface="D2Coding" panose="020B0609020101020101" pitchFamily="49" charset="-127"/>
                  <a:ea typeface="D2Coding" panose="020B0609020101020101" pitchFamily="49" charset="-127"/>
                </a:rPr>
                <a:t> </a:t>
              </a:r>
              <a:r>
                <a:rPr lang="en-US" altLang="ko-KR" sz="1200" dirty="0">
                  <a:solidFill>
                    <a:srgbClr val="000000"/>
                  </a:solidFill>
                  <a:highlight>
                    <a:srgbClr val="FFFFFF"/>
                  </a:highlight>
                  <a:latin typeface="D2Coding" panose="020B0609020101020101" pitchFamily="49" charset="-127"/>
                  <a:ea typeface="D2Coding" panose="020B0609020101020101" pitchFamily="49" charset="-127"/>
                </a:rPr>
                <a:t>{</a:t>
              </a:r>
            </a:p>
            <a:p>
              <a:r>
                <a:rPr lang="en-US" altLang="ko-KR" sz="1200" dirty="0">
                  <a:solidFill>
                    <a:srgbClr val="000000"/>
                  </a:solidFill>
                  <a:highlight>
                    <a:srgbClr val="FFFFFF"/>
                  </a:highlight>
                  <a:latin typeface="D2Coding" panose="020B0609020101020101" pitchFamily="49" charset="-127"/>
                  <a:ea typeface="D2Coding" panose="020B0609020101020101" pitchFamily="49" charset="-127"/>
                </a:rPr>
                <a:t>        </a:t>
              </a:r>
              <a:r>
                <a:rPr lang="en-US" altLang="ko-KR" sz="1200" dirty="0">
                  <a:solidFill>
                    <a:srgbClr val="FF0000"/>
                  </a:solidFill>
                  <a:highlight>
                    <a:srgbClr val="FFFFFF"/>
                  </a:highlight>
                  <a:latin typeface="D2Coding" panose="020B0609020101020101" pitchFamily="49" charset="-127"/>
                  <a:ea typeface="D2Coding" panose="020B0609020101020101" pitchFamily="49" charset="-127"/>
                </a:rPr>
                <a:t>margin</a:t>
              </a:r>
              <a:r>
                <a:rPr lang="en-US" altLang="ko-KR" sz="1200" dirty="0">
                  <a:solidFill>
                    <a:srgbClr val="000000"/>
                  </a:solidFill>
                  <a:highlight>
                    <a:srgbClr val="FFFFFF"/>
                  </a:highlight>
                  <a:latin typeface="D2Coding" panose="020B0609020101020101" pitchFamily="49" charset="-127"/>
                  <a:ea typeface="D2Coding" panose="020B0609020101020101" pitchFamily="49" charset="-127"/>
                </a:rPr>
                <a:t>:</a:t>
              </a:r>
              <a:r>
                <a:rPr lang="en-US" altLang="ko-KR" sz="1200" dirty="0">
                  <a:solidFill>
                    <a:srgbClr val="0000FF"/>
                  </a:solidFill>
                  <a:highlight>
                    <a:srgbClr val="FFFFFF"/>
                  </a:highlight>
                  <a:latin typeface="D2Coding" panose="020B0609020101020101" pitchFamily="49" charset="-127"/>
                  <a:ea typeface="D2Coding" panose="020B0609020101020101" pitchFamily="49" charset="-127"/>
                </a:rPr>
                <a:t>0</a:t>
              </a:r>
              <a:r>
                <a:rPr lang="en-US" altLang="ko-KR" sz="1200" dirty="0">
                  <a:solidFill>
                    <a:srgbClr val="000000"/>
                  </a:solidFill>
                  <a:highlight>
                    <a:srgbClr val="FFFFFF"/>
                  </a:highlight>
                  <a:latin typeface="D2Coding" panose="020B0609020101020101" pitchFamily="49" charset="-127"/>
                  <a:ea typeface="D2Coding" panose="020B0609020101020101" pitchFamily="49" charset="-127"/>
                </a:rPr>
                <a:t>;</a:t>
              </a:r>
            </a:p>
            <a:p>
              <a:r>
                <a:rPr lang="en-US" altLang="ko-KR" sz="1200" dirty="0">
                  <a:solidFill>
                    <a:srgbClr val="000000"/>
                  </a:solidFill>
                  <a:highlight>
                    <a:srgbClr val="FFFFFF"/>
                  </a:highlight>
                  <a:latin typeface="D2Coding" panose="020B0609020101020101" pitchFamily="49" charset="-127"/>
                  <a:ea typeface="D2Coding" panose="020B0609020101020101" pitchFamily="49" charset="-127"/>
                </a:rPr>
                <a:t>        </a:t>
              </a:r>
              <a:r>
                <a:rPr lang="en-US" altLang="ko-KR" sz="1200" dirty="0">
                  <a:solidFill>
                    <a:srgbClr val="FF0000"/>
                  </a:solidFill>
                  <a:highlight>
                    <a:srgbClr val="FFFFFF"/>
                  </a:highlight>
                  <a:latin typeface="D2Coding" panose="020B0609020101020101" pitchFamily="49" charset="-127"/>
                  <a:ea typeface="D2Coding" panose="020B0609020101020101" pitchFamily="49" charset="-127"/>
                </a:rPr>
                <a:t>padding</a:t>
              </a:r>
              <a:r>
                <a:rPr lang="en-US" altLang="ko-KR" sz="1200" dirty="0">
                  <a:solidFill>
                    <a:srgbClr val="000000"/>
                  </a:solidFill>
                  <a:highlight>
                    <a:srgbClr val="FFFFFF"/>
                  </a:highlight>
                  <a:latin typeface="D2Coding" panose="020B0609020101020101" pitchFamily="49" charset="-127"/>
                  <a:ea typeface="D2Coding" panose="020B0609020101020101" pitchFamily="49" charset="-127"/>
                </a:rPr>
                <a:t>:</a:t>
              </a:r>
              <a:r>
                <a:rPr lang="en-US" altLang="ko-KR" sz="1200" dirty="0">
                  <a:solidFill>
                    <a:srgbClr val="0000FF"/>
                  </a:solidFill>
                  <a:highlight>
                    <a:srgbClr val="FFFFFF"/>
                  </a:highlight>
                  <a:latin typeface="D2Coding" panose="020B0609020101020101" pitchFamily="49" charset="-127"/>
                  <a:ea typeface="D2Coding" panose="020B0609020101020101" pitchFamily="49" charset="-127"/>
                </a:rPr>
                <a:t>0</a:t>
              </a:r>
              <a:r>
                <a:rPr lang="en-US" altLang="ko-KR" sz="1200" dirty="0">
                  <a:solidFill>
                    <a:srgbClr val="000000"/>
                  </a:solidFill>
                  <a:highlight>
                    <a:srgbClr val="FFFFFF"/>
                  </a:highlight>
                  <a:latin typeface="D2Coding" panose="020B0609020101020101" pitchFamily="49" charset="-127"/>
                  <a:ea typeface="D2Coding" panose="020B0609020101020101" pitchFamily="49" charset="-127"/>
                </a:rPr>
                <a:t>;</a:t>
              </a:r>
            </a:p>
            <a:p>
              <a:r>
                <a:rPr lang="ko-KR" altLang="en-US" sz="1200" dirty="0">
                  <a:solidFill>
                    <a:srgbClr val="000000"/>
                  </a:solidFill>
                  <a:highlight>
                    <a:srgbClr val="FFFFFF"/>
                  </a:highlight>
                  <a:latin typeface="D2Coding" panose="020B0609020101020101" pitchFamily="49" charset="-127"/>
                  <a:ea typeface="D2Coding" panose="020B0609020101020101" pitchFamily="49" charset="-127"/>
                </a:rPr>
                <a:t>      </a:t>
              </a:r>
              <a:r>
                <a:rPr lang="en-US" altLang="ko-KR" sz="1200" dirty="0">
                  <a:solidFill>
                    <a:srgbClr val="000000"/>
                  </a:solidFill>
                  <a:highlight>
                    <a:srgbClr val="FFFFFF"/>
                  </a:highlight>
                  <a:latin typeface="D2Coding" panose="020B0609020101020101" pitchFamily="49" charset="-127"/>
                  <a:ea typeface="D2Coding" panose="020B0609020101020101" pitchFamily="49" charset="-127"/>
                </a:rPr>
                <a:t>}</a:t>
              </a:r>
              <a:endPara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BBF8F52E-447E-4DBF-B1EA-82C2076ACA11}"/>
              </a:ext>
            </a:extLst>
          </p:cNvPr>
          <p:cNvCxnSpPr/>
          <p:nvPr/>
        </p:nvCxnSpPr>
        <p:spPr>
          <a:xfrm>
            <a:off x="240484" y="2667699"/>
            <a:ext cx="1171103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187508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주요 선택자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53005" y="1276150"/>
            <a:ext cx="5008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클래스</a:t>
            </a:r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(class)</a:t>
            </a:r>
            <a:r>
              <a:rPr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b="1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선택자</a:t>
            </a:r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id </a:t>
            </a:r>
            <a:r>
              <a:rPr lang="ko-KR" altLang="en-US" b="1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선택자</a:t>
            </a:r>
            <a:endParaRPr lang="ko-KR" altLang="en-US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662730" y="1768929"/>
            <a:ext cx="1064563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공통점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요소의 특정 부분에만 스타일 적용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차이점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클래스 </a:t>
            </a:r>
            <a:r>
              <a:rPr lang="ko-KR" altLang="en-US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선택자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문서 안에서 여러 번 반복할 스타일이라면 클래스 선택자로 정의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  <a:b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               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마침표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(.)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다음에 클래스 이름 지정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id </a:t>
            </a:r>
            <a:r>
              <a:rPr lang="ko-KR" altLang="en-US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선택자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문서 안에서 한번만 사용한다면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id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선택자로 정의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  <a:b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         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파운드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(#)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다음에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id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이름 지정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098957" y="4946974"/>
            <a:ext cx="258381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sz="1200" dirty="0" err="1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bluetext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{</a:t>
            </a:r>
          </a:p>
          <a:p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 </a:t>
            </a:r>
            <a:r>
              <a:rPr lang="en-US" altLang="ko-KR" sz="1200" dirty="0" err="1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color</a:t>
            </a:r>
            <a:r>
              <a:rPr lang="en-US" altLang="ko-KR" sz="1200" dirty="0" err="1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sz="1200" dirty="0" err="1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blue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 </a:t>
            </a:r>
            <a:r>
              <a:rPr lang="en-US" altLang="ko-KR" sz="1200" dirty="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/*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200" dirty="0" err="1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글자색</a:t>
            </a:r>
            <a:r>
              <a:rPr lang="ko-KR" altLang="en-US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200" dirty="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*</a:t>
            </a:r>
            <a:r>
              <a:rPr lang="en-US" altLang="ko-KR" sz="1200" dirty="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/</a:t>
            </a:r>
            <a:endParaRPr lang="ko-KR" altLang="en-US" sz="12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ko-KR" altLang="en-US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  <a:endParaRPr lang="ko-KR" altLang="en-US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050303" y="4946974"/>
            <a:ext cx="381419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#container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{</a:t>
            </a:r>
          </a:p>
          <a:p>
            <a:r>
              <a:rPr lang="en-US" altLang="ko-KR" sz="1200" dirty="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background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#ff6a00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 </a:t>
            </a:r>
            <a:r>
              <a:rPr lang="en-US" altLang="ko-KR" sz="1200" dirty="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/*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200" dirty="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배경색</a:t>
            </a:r>
            <a:r>
              <a:rPr lang="ko-KR" altLang="en-US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200" dirty="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*</a:t>
            </a:r>
            <a:r>
              <a:rPr lang="en-US" altLang="ko-KR" sz="1200" dirty="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/</a:t>
            </a:r>
            <a:endParaRPr lang="ko-KR" altLang="en-US" sz="12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dirty="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width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400px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 </a:t>
            </a:r>
            <a:r>
              <a:rPr lang="en-US" altLang="ko-KR" sz="1200" dirty="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/*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200" dirty="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너비</a:t>
            </a:r>
            <a:r>
              <a:rPr lang="ko-KR" altLang="en-US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200" dirty="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*</a:t>
            </a:r>
            <a:r>
              <a:rPr lang="en-US" altLang="ko-KR" sz="1200" dirty="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/</a:t>
            </a:r>
            <a:endParaRPr lang="ko-KR" altLang="en-US" sz="12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dirty="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height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200px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 </a:t>
            </a:r>
            <a:r>
              <a:rPr lang="en-US" altLang="ko-KR" sz="1200" dirty="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/*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200" dirty="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높이</a:t>
            </a:r>
            <a:r>
              <a:rPr lang="ko-KR" altLang="en-US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200" dirty="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*</a:t>
            </a:r>
            <a:r>
              <a:rPr lang="en-US" altLang="ko-KR" sz="1200" dirty="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/</a:t>
            </a:r>
            <a:endParaRPr lang="ko-KR" altLang="en-US" sz="12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dirty="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margin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0</a:t>
            </a:r>
            <a:r>
              <a:rPr lang="ko-KR" altLang="en-US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auto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 </a:t>
            </a:r>
            <a:r>
              <a:rPr lang="en-US" altLang="ko-KR" sz="1200" dirty="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/*</a:t>
            </a:r>
            <a:r>
              <a:rPr lang="ko-KR" altLang="en-US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200" dirty="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가로로 중앙에 배치</a:t>
            </a:r>
            <a:r>
              <a:rPr lang="ko-KR" altLang="en-US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200" dirty="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*</a:t>
            </a:r>
            <a:r>
              <a:rPr lang="en-US" altLang="ko-KR" sz="1200" dirty="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/</a:t>
            </a:r>
            <a:endParaRPr lang="ko-KR" altLang="en-US" sz="12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  <a:endParaRPr lang="ko-KR" altLang="en-US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1040234" y="4496499"/>
            <a:ext cx="2298584" cy="352338"/>
          </a:xfrm>
          <a:prstGeom prst="wedgeRoundRectCallout">
            <a:avLst/>
          </a:prstGeom>
          <a:noFill/>
          <a:ln w="63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클래스 </a:t>
            </a:r>
            <a:r>
              <a:rPr lang="ko-KR" altLang="en-US" sz="1400" b="1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선택자</a:t>
            </a:r>
            <a:endParaRPr lang="ko-KR" altLang="en-US" sz="1400" b="1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6" name="모서리가 둥근 사각형 설명선 15"/>
          <p:cNvSpPr/>
          <p:nvPr/>
        </p:nvSpPr>
        <p:spPr>
          <a:xfrm>
            <a:off x="5872293" y="4496499"/>
            <a:ext cx="2298584" cy="352338"/>
          </a:xfrm>
          <a:prstGeom prst="wedgeRoundRectCallout">
            <a:avLst/>
          </a:prstGeom>
          <a:noFill/>
          <a:ln w="63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id</a:t>
            </a:r>
            <a:r>
              <a:rPr lang="ko-KR" altLang="en-US" sz="14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b="1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선택자</a:t>
            </a:r>
            <a:endParaRPr lang="ko-KR" altLang="en-US" sz="1400" b="1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747280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주요 선택자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53005" y="1276150"/>
            <a:ext cx="5008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클래스</a:t>
            </a:r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(class)</a:t>
            </a:r>
            <a:r>
              <a:rPr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b="1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선택자</a:t>
            </a:r>
            <a:endParaRPr lang="ko-KR" altLang="en-US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5763236" y="1276150"/>
            <a:ext cx="6096000" cy="507831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head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title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ko-KR" altLang="en-US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블루베리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(Blueberry)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title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style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    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h2.bluetext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{</a:t>
            </a:r>
          </a:p>
          <a:p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      </a:t>
            </a:r>
            <a:r>
              <a:rPr lang="en-US" altLang="ko-KR" sz="1200" dirty="0" err="1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color</a:t>
            </a:r>
            <a:r>
              <a:rPr lang="en-US" altLang="ko-KR" sz="1200" dirty="0" err="1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sz="1200" dirty="0" err="1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blue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 </a:t>
            </a:r>
            <a:r>
              <a:rPr lang="en-US" altLang="ko-KR" sz="1200" dirty="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/*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200" dirty="0" err="1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글자색</a:t>
            </a:r>
            <a:r>
              <a:rPr lang="ko-KR" altLang="en-US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200" dirty="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*</a:t>
            </a:r>
            <a:r>
              <a:rPr lang="en-US" altLang="ko-KR" sz="1200" dirty="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/</a:t>
            </a:r>
            <a:endParaRPr lang="ko-KR" altLang="en-US" sz="12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ko-KR" altLang="en-US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    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</a:p>
          <a:p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    .</a:t>
            </a:r>
            <a:r>
              <a:rPr lang="en-US" altLang="ko-KR" sz="1200" dirty="0" err="1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redtext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{</a:t>
            </a:r>
          </a:p>
          <a:p>
            <a:r>
              <a:rPr lang="en-US" altLang="ko-KR" sz="1200" dirty="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      color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red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 </a:t>
            </a:r>
            <a:r>
              <a:rPr lang="en-US" altLang="ko-KR" sz="1200" dirty="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/*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200" dirty="0" err="1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글자색</a:t>
            </a:r>
            <a:r>
              <a:rPr lang="ko-KR" altLang="en-US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200" dirty="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*</a:t>
            </a:r>
            <a:r>
              <a:rPr lang="en-US" altLang="ko-KR" sz="1200" dirty="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/</a:t>
            </a:r>
            <a:endParaRPr lang="ko-KR" altLang="en-US" sz="12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    }</a:t>
            </a:r>
          </a:p>
          <a:p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    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p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{</a:t>
            </a:r>
          </a:p>
          <a:p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      </a:t>
            </a:r>
            <a:r>
              <a:rPr lang="en-US" altLang="ko-KR" sz="1200" dirty="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font-size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12px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 </a:t>
            </a:r>
            <a:r>
              <a:rPr lang="en-US" altLang="ko-KR" sz="1200" dirty="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/*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200" dirty="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글자 크기</a:t>
            </a:r>
            <a:r>
              <a:rPr lang="ko-KR" altLang="en-US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200" dirty="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*</a:t>
            </a:r>
            <a:r>
              <a:rPr lang="en-US" altLang="ko-KR" sz="1200" dirty="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/</a:t>
            </a:r>
            <a:endParaRPr lang="ko-KR" altLang="en-US" sz="12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      </a:t>
            </a:r>
            <a:r>
              <a:rPr lang="en-US" altLang="ko-KR" sz="1200" dirty="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margin-left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20px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 </a:t>
            </a:r>
            <a:r>
              <a:rPr lang="en-US" altLang="ko-KR" sz="1200" dirty="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/*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200" dirty="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왼쪽 마진 여백</a:t>
            </a:r>
            <a:r>
              <a:rPr lang="ko-KR" altLang="en-US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200" dirty="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*</a:t>
            </a:r>
            <a:r>
              <a:rPr lang="en-US" altLang="ko-KR" sz="1200" dirty="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/</a:t>
            </a:r>
            <a:endParaRPr lang="ko-KR" altLang="en-US" sz="12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ko-KR" altLang="en-US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    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</a:p>
          <a:p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style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head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body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ko-KR" altLang="en-US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h1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ko-KR" altLang="en-US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블루베리에 관한 연구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h1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ko-KR" altLang="en-US" sz="12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ko-KR" altLang="en-US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h2</a:t>
            </a:r>
            <a:r>
              <a:rPr lang="ko-KR" altLang="en-US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 dirty="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class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</a:t>
            </a:r>
            <a:r>
              <a:rPr lang="en-US" altLang="ko-KR" sz="1200" dirty="0" err="1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bluetext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"&gt;</a:t>
            </a:r>
            <a:r>
              <a:rPr lang="ko-KR" altLang="en-US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블루베리와 항산화 효능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h2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ko-KR" altLang="en-US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</a:p>
          <a:p>
            <a:r>
              <a:rPr lang="ko-KR" altLang="en-US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p</a:t>
            </a:r>
            <a:r>
              <a:rPr lang="ko-KR" altLang="en-US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 dirty="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class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</a:t>
            </a:r>
            <a:r>
              <a:rPr lang="en-US" altLang="ko-KR" sz="1200" dirty="0" err="1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bluetext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"&gt;</a:t>
            </a:r>
            <a:r>
              <a:rPr lang="ko-KR" altLang="en-US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블루베리는 항산화제인 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……</a:t>
            </a:r>
            <a:r>
              <a:rPr lang="ko-KR" altLang="en-US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있습니다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p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ko-KR" altLang="en-US" sz="12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p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ko-KR" alt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매사츄세츠</a:t>
            </a:r>
            <a:r>
              <a:rPr lang="ko-KR" altLang="en-US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보스톤에</a:t>
            </a:r>
            <a:r>
              <a:rPr lang="ko-KR" altLang="en-US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있는 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span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 dirty="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class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</a:t>
            </a:r>
            <a:r>
              <a:rPr lang="en-US" altLang="ko-KR" sz="1200" dirty="0" err="1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redtext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"&gt;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USDA </a:t>
            </a:r>
            <a:r>
              <a:rPr lang="ko-KR" altLang="en-US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노화에 관한 인류 영양 연구센터 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(the USDA Human Nutrition Research Center on Aging)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span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의 자료에 의하면 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…… </a:t>
            </a:r>
            <a:r>
              <a:rPr lang="ko-KR" altLang="en-US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뛰어난 과일이라고 합니다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.  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p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ko-KR" altLang="en-US" sz="12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ko-KR" altLang="en-US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h2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ko-KR" altLang="en-US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블루베리와 노화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h2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ko-KR" altLang="en-US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</a:p>
          <a:p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p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&gt;&lt;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span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 dirty="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class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</a:t>
            </a:r>
            <a:r>
              <a:rPr lang="en-US" altLang="ko-KR" sz="1200" dirty="0" err="1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redtext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"&gt;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USDA </a:t>
            </a:r>
            <a:r>
              <a:rPr lang="ko-KR" altLang="en-US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인류 영양 연구센터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(the USDA Human Nutrition Research Center) 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span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신경과학자들은 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…… </a:t>
            </a:r>
            <a:r>
              <a:rPr lang="ko-KR" altLang="en-US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발견하였습니다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. 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p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ko-KR" altLang="en-US" sz="12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body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ko-KR" altLang="en-US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688" y="3391510"/>
            <a:ext cx="3882705" cy="2236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17535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주요 선택자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53005" y="1276150"/>
            <a:ext cx="5008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id </a:t>
            </a:r>
            <a:r>
              <a:rPr lang="ko-KR" altLang="en-US" b="1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선택자</a:t>
            </a:r>
            <a:endParaRPr lang="ko-KR" altLang="en-US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6096000" y="1779725"/>
            <a:ext cx="6096000" cy="286232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head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&lt;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meta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 dirty="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charset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="utf-8"&gt;</a:t>
            </a:r>
            <a:endParaRPr lang="en-US" altLang="ko-KR" sz="12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&lt;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title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id </a:t>
            </a:r>
            <a:r>
              <a:rPr lang="ko-KR" alt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선택자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title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&lt;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style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  #container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{</a:t>
            </a:r>
          </a:p>
          <a:p>
            <a:r>
              <a:rPr lang="en-US" altLang="ko-KR" sz="1200" dirty="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    background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#ff6a00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 </a:t>
            </a:r>
            <a:r>
              <a:rPr lang="en-US" altLang="ko-KR" sz="1200" dirty="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/*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200" dirty="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배경색</a:t>
            </a:r>
            <a:r>
              <a:rPr lang="ko-KR" altLang="en-US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200" dirty="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*</a:t>
            </a:r>
            <a:r>
              <a:rPr lang="en-US" altLang="ko-KR" sz="1200" dirty="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/</a:t>
            </a:r>
            <a:endParaRPr lang="ko-KR" altLang="en-US" sz="12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dirty="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    width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400px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 </a:t>
            </a:r>
            <a:r>
              <a:rPr lang="en-US" altLang="ko-KR" sz="1200" dirty="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/*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200" dirty="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너비</a:t>
            </a:r>
            <a:r>
              <a:rPr lang="ko-KR" altLang="en-US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200" dirty="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*</a:t>
            </a:r>
            <a:r>
              <a:rPr lang="en-US" altLang="ko-KR" sz="1200" dirty="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/</a:t>
            </a:r>
            <a:endParaRPr lang="ko-KR" altLang="en-US" sz="12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dirty="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    height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200px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 </a:t>
            </a:r>
            <a:r>
              <a:rPr lang="en-US" altLang="ko-KR" sz="1200" dirty="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/*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200" dirty="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높이</a:t>
            </a:r>
            <a:r>
              <a:rPr lang="ko-KR" altLang="en-US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200" dirty="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*</a:t>
            </a:r>
            <a:r>
              <a:rPr lang="en-US" altLang="ko-KR" sz="1200" dirty="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/</a:t>
            </a:r>
            <a:endParaRPr lang="ko-KR" altLang="en-US" sz="12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dirty="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    margin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0</a:t>
            </a:r>
            <a:r>
              <a:rPr lang="ko-KR" altLang="en-US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auto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 </a:t>
            </a:r>
            <a:r>
              <a:rPr lang="en-US" altLang="ko-KR" sz="1200" dirty="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/*</a:t>
            </a:r>
            <a:r>
              <a:rPr lang="ko-KR" altLang="en-US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200" dirty="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가로로 중앙에 배치</a:t>
            </a:r>
            <a:r>
              <a:rPr lang="ko-KR" altLang="en-US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200" dirty="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*</a:t>
            </a:r>
            <a:r>
              <a:rPr lang="en-US" altLang="ko-KR" sz="1200" dirty="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/</a:t>
            </a:r>
            <a:endParaRPr lang="ko-KR" altLang="en-US" sz="12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  }</a:t>
            </a:r>
          </a:p>
          <a:p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&lt;/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style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head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body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&lt;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div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 dirty="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id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="container"&gt;&lt;/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div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body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ko-KR" altLang="en-US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5783" y="2532077"/>
            <a:ext cx="3524250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21853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주요 선택자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53005" y="1276150"/>
            <a:ext cx="5008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그룹</a:t>
            </a:r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b="1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선택자</a:t>
            </a:r>
            <a:endParaRPr lang="ko-KR" altLang="en-US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62730" y="1768929"/>
            <a:ext cx="10645630" cy="705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같은 스타일을 사용하는 선택자를 한꺼번에 정의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쉼표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(,)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구분해 여러 선택자를 나열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088" y="2631040"/>
            <a:ext cx="1647825" cy="31432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453" y="3525386"/>
            <a:ext cx="6019800" cy="161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0798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86110" y="53551"/>
            <a:ext cx="10515600" cy="1325563"/>
          </a:xfrm>
        </p:spPr>
        <p:txBody>
          <a:bodyPr/>
          <a:lstStyle/>
          <a:p>
            <a:r>
              <a:rPr lang="ko-KR" altLang="en-US" dirty="0"/>
              <a:t>글꼴 관련 스타일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11728" y="1065402"/>
            <a:ext cx="2399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font-family </a:t>
            </a:r>
            <a:r>
              <a:rPr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속성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4395" y="1199200"/>
            <a:ext cx="4171950" cy="333375"/>
          </a:xfrm>
          <a:prstGeom prst="rect">
            <a:avLst/>
          </a:prstGeom>
        </p:spPr>
      </p:pic>
      <p:grpSp>
        <p:nvGrpSpPr>
          <p:cNvPr id="17" name="그룹 16"/>
          <p:cNvGrpSpPr/>
          <p:nvPr/>
        </p:nvGrpSpPr>
        <p:grpSpPr>
          <a:xfrm>
            <a:off x="587228" y="1526796"/>
            <a:ext cx="8992999" cy="3657347"/>
            <a:chOff x="587228" y="1526796"/>
            <a:chExt cx="8992999" cy="3657347"/>
          </a:xfrm>
        </p:grpSpPr>
        <p:sp>
          <p:nvSpPr>
            <p:cNvPr id="7" name="TextBox 6"/>
            <p:cNvSpPr txBox="1"/>
            <p:nvPr/>
          </p:nvSpPr>
          <p:spPr>
            <a:xfrm>
              <a:off x="587228" y="1526796"/>
              <a:ext cx="8992999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4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웹 </a:t>
              </a:r>
              <a:r>
                <a:rPr lang="en-US" altLang="ko-KR" sz="1400" dirty="0" err="1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문서에서</a:t>
              </a:r>
              <a:r>
                <a:rPr lang="en-US" altLang="ko-KR" sz="14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r>
                <a:rPr lang="en-US" altLang="ko-KR" sz="1400" dirty="0" err="1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사용할</a:t>
              </a:r>
              <a:r>
                <a:rPr lang="en-US" altLang="ko-KR" sz="14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r>
                <a:rPr lang="en-US" altLang="ko-KR" sz="1400" dirty="0" err="1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글꼴</a:t>
              </a:r>
              <a:r>
                <a:rPr lang="en-US" altLang="ko-KR" sz="14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r>
                <a:rPr lang="ko-KR" altLang="en-US" sz="14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지정</a:t>
              </a:r>
              <a:endPara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4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&lt;body&gt; </a:t>
              </a:r>
              <a:r>
                <a:rPr lang="en-US" altLang="ko-KR" sz="1400" dirty="0" err="1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태그를</a:t>
              </a:r>
              <a:r>
                <a:rPr lang="en-US" altLang="ko-KR" sz="14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r>
                <a:rPr lang="en-US" altLang="ko-KR" sz="1400" dirty="0" err="1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비롯해</a:t>
              </a:r>
              <a:r>
                <a:rPr lang="en-US" altLang="ko-KR" sz="14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&lt;p&gt; </a:t>
              </a:r>
              <a:r>
                <a:rPr lang="en-US" altLang="ko-KR" sz="1400" dirty="0" err="1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태그나</a:t>
              </a:r>
              <a:r>
                <a:rPr lang="en-US" altLang="ko-KR" sz="14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&lt;</a:t>
              </a:r>
              <a:r>
                <a:rPr lang="en-US" altLang="ko-KR" sz="1400" dirty="0" err="1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h</a:t>
              </a:r>
              <a:r>
                <a:rPr lang="en-US" altLang="ko-KR" sz="1400" i="1" dirty="0" err="1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n</a:t>
              </a:r>
              <a:r>
                <a:rPr lang="en-US" altLang="ko-KR" sz="1400" i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&gt;</a:t>
              </a:r>
              <a:r>
                <a:rPr lang="en-US" altLang="ko-KR" sz="14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r>
                <a:rPr lang="en-US" altLang="ko-KR" sz="1400" dirty="0" err="1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태그처럼</a:t>
              </a:r>
              <a:r>
                <a:rPr lang="en-US" altLang="ko-KR" sz="14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r>
                <a:rPr lang="en-US" altLang="ko-KR" sz="1400" dirty="0" err="1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텍스트를</a:t>
              </a:r>
              <a:r>
                <a:rPr lang="en-US" altLang="ko-KR" sz="14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r>
                <a:rPr lang="en-US" altLang="ko-KR" sz="1400" dirty="0" err="1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사용하는</a:t>
              </a:r>
              <a:r>
                <a:rPr lang="en-US" altLang="ko-KR" sz="14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r>
                <a:rPr lang="en-US" altLang="ko-KR" sz="1400" dirty="0" err="1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요소들에서</a:t>
              </a:r>
              <a:r>
                <a:rPr lang="en-US" altLang="ko-KR" sz="14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r>
                <a:rPr lang="en-US" altLang="ko-KR" sz="1400" dirty="0" err="1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사용</a:t>
              </a:r>
              <a:endPara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587228" y="2224935"/>
              <a:ext cx="6096000" cy="2959208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rgbClr val="211D1E"/>
                  </a:solidFill>
                  <a:latin typeface="TDc_SSiMyungJo 120"/>
                  <a:ea typeface="나눔스퀘어 Bold" panose="020B0600000101010101" pitchFamily="50" charset="-127"/>
                </a:rPr>
                <a:t>웹 문서에서 글꼴을 지정할 때는 한 가지 글꼴만 지정하기도 하지만 </a:t>
              </a:r>
              <a:endParaRPr lang="en-US" altLang="ko-KR" sz="1400" dirty="0">
                <a:solidFill>
                  <a:srgbClr val="211D1E"/>
                </a:solidFill>
                <a:latin typeface="TDc_SSiMyungJo 120"/>
                <a:ea typeface="나눔스퀘어 Bold" panose="020B0600000101010101" pitchFamily="50" charset="-127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rgbClr val="211D1E"/>
                  </a:solidFill>
                  <a:latin typeface="TDc_SSiMyungJo 120"/>
                  <a:ea typeface="나눔스퀘어 Bold" panose="020B0600000101010101" pitchFamily="50" charset="-127"/>
                </a:rPr>
                <a:t>지정한 글꼴이 없을 경우에 대비해 두 번째</a:t>
              </a:r>
              <a:r>
                <a:rPr lang="en-US" altLang="ko-KR" sz="1400" dirty="0">
                  <a:solidFill>
                    <a:srgbClr val="211D1E"/>
                  </a:solidFill>
                  <a:latin typeface="TDc_SSiMyungJo 120"/>
                  <a:ea typeface="나눔스퀘어 Bold" panose="020B0600000101010101" pitchFamily="50" charset="-127"/>
                </a:rPr>
                <a:t>, </a:t>
              </a:r>
              <a:r>
                <a:rPr lang="ko-KR" altLang="en-US" sz="1400" dirty="0">
                  <a:solidFill>
                    <a:srgbClr val="211D1E"/>
                  </a:solidFill>
                  <a:latin typeface="TDc_SSiMyungJo 120"/>
                  <a:ea typeface="나눔스퀘어 Bold" panose="020B0600000101010101" pitchFamily="50" charset="-127"/>
                </a:rPr>
                <a:t>세 번째 글꼴까지 지정함</a:t>
              </a:r>
              <a:r>
                <a:rPr lang="en-US" altLang="ko-KR" sz="1400" dirty="0">
                  <a:solidFill>
                    <a:srgbClr val="211D1E"/>
                  </a:solidFill>
                  <a:latin typeface="TDc_SSiMyungJo 120"/>
                  <a:ea typeface="나눔스퀘어 Bold" panose="020B0600000101010101" pitchFamily="50" charset="-127"/>
                </a:rPr>
                <a:t>.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rgbClr val="211D1E"/>
                  </a:solidFill>
                  <a:latin typeface="TDc_SSiMyungJo 120"/>
                  <a:ea typeface="나눔스퀘어 Bold" panose="020B0600000101010101" pitchFamily="50" charset="-127"/>
                </a:rPr>
                <a:t>둘 이상의 글꼴 이름을 지정할 때는 쉼표</a:t>
              </a:r>
              <a:r>
                <a:rPr lang="en-US" altLang="ko-KR" sz="1400" dirty="0">
                  <a:solidFill>
                    <a:srgbClr val="57585A"/>
                  </a:solidFill>
                  <a:latin typeface="TDc_SSiMyungJo 120"/>
                  <a:ea typeface="나눔스퀘어 Bold" panose="020B0600000101010101" pitchFamily="50" charset="-127"/>
                </a:rPr>
                <a:t>(,)</a:t>
              </a:r>
              <a:r>
                <a:rPr lang="ko-KR" altLang="en-US" sz="1400" dirty="0">
                  <a:solidFill>
                    <a:srgbClr val="211D1E"/>
                  </a:solidFill>
                  <a:latin typeface="TDc_SSiMyungJo 120"/>
                  <a:ea typeface="나눔스퀘어 Bold" panose="020B0600000101010101" pitchFamily="50" charset="-127"/>
                </a:rPr>
                <a:t>로 글꼴 구분</a:t>
              </a:r>
              <a:endParaRPr lang="en-US" altLang="ko-KR" sz="1400" dirty="0">
                <a:solidFill>
                  <a:srgbClr val="211D1E"/>
                </a:solidFill>
                <a:latin typeface="TDc_SSiMyungJo 120"/>
                <a:ea typeface="나눔스퀘어 Bold" panose="020B0600000101010101" pitchFamily="50" charset="-127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altLang="ko-KR" sz="1400" dirty="0">
                <a:solidFill>
                  <a:srgbClr val="211D1E"/>
                </a:solidFill>
                <a:latin typeface="TDc_SSiMyungJo 120"/>
                <a:ea typeface="나눔스퀘어 Bold" panose="020B0600000101010101" pitchFamily="50" charset="-127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altLang="ko-KR" sz="1400" dirty="0">
                <a:solidFill>
                  <a:srgbClr val="211D1E"/>
                </a:solidFill>
                <a:latin typeface="TDc_SSiMyungJo 120"/>
                <a:ea typeface="나눔스퀘어 Bold" panose="020B0600000101010101" pitchFamily="50" charset="-127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4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font-family </a:t>
              </a:r>
              <a:r>
                <a:rPr lang="ko-KR" altLang="en-US" sz="14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속성은 상속되기 때문에 </a:t>
              </a:r>
              <a:r>
                <a:rPr lang="en-US" altLang="ko-KR" sz="14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&lt;body&gt; </a:t>
              </a:r>
              <a:r>
                <a:rPr lang="ko-KR" altLang="en-US" sz="14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태그 스타일에서 한 번 정의하면 문서 전체에 적용되고 문서 안의 모든 자식 요소에 계속 같은 글꼴이 사용됨</a:t>
              </a:r>
              <a:r>
                <a:rPr lang="en-US" altLang="ko-KR" sz="14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.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부모 요소와 다른 글꼴을 사용하고 싶다면 태그 스타일이나 클래스 스타일을 이용해 해당 요소에서 다른 글꼴을 정의한다</a:t>
              </a:r>
              <a:r>
                <a:rPr lang="en-US" altLang="ko-KR" sz="14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.</a:t>
              </a:r>
              <a:endPara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6275314" y="3015692"/>
            <a:ext cx="6609826" cy="1153286"/>
            <a:chOff x="889932" y="4492884"/>
            <a:chExt cx="6609826" cy="1153286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89932" y="4492884"/>
              <a:ext cx="2895600" cy="323850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2265028" y="4999839"/>
              <a:ext cx="523473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accent2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웹 문서 전체에 “맑은 고딕” 이라는 글꼴을 적용하는데 </a:t>
              </a:r>
              <a:r>
                <a:rPr lang="en-US" altLang="ko-KR" sz="1200" dirty="0">
                  <a:solidFill>
                    <a:schemeClr val="accent2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/>
              </a:r>
              <a:br>
                <a:rPr lang="en-US" altLang="ko-KR" sz="1200" dirty="0">
                  <a:solidFill>
                    <a:schemeClr val="accent2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</a:br>
              <a:r>
                <a:rPr lang="ko-KR" altLang="en-US" sz="1200" dirty="0">
                  <a:solidFill>
                    <a:schemeClr val="accent2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만일 “맑은 고딕” 글꼴이 없다면 “돋움” 글꼴로 적용하고 </a:t>
              </a:r>
              <a:r>
                <a:rPr lang="en-US" altLang="ko-KR" sz="1200" dirty="0">
                  <a:solidFill>
                    <a:schemeClr val="accent2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/>
              </a:r>
              <a:br>
                <a:rPr lang="en-US" altLang="ko-KR" sz="1200" dirty="0">
                  <a:solidFill>
                    <a:schemeClr val="accent2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</a:br>
              <a:r>
                <a:rPr lang="ko-KR" altLang="en-US" sz="1200" dirty="0">
                  <a:solidFill>
                    <a:schemeClr val="accent2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그 글꼴도 없다면 “굴림” 글꼴로 적용하라는 뜻 </a:t>
              </a:r>
            </a:p>
          </p:txBody>
        </p:sp>
        <p:cxnSp>
          <p:nvCxnSpPr>
            <p:cNvPr id="13" name="구부러진 연결선 12"/>
            <p:cNvCxnSpPr>
              <a:stCxn id="11" idx="1"/>
            </p:cNvCxnSpPr>
            <p:nvPr/>
          </p:nvCxnSpPr>
          <p:spPr>
            <a:xfrm rot="10800000">
              <a:off x="1770078" y="4816735"/>
              <a:ext cx="494951" cy="506271"/>
            </a:xfrm>
            <a:prstGeom prst="curvedConnector2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5" name="TextBox 14"/>
          <p:cNvSpPr txBox="1"/>
          <p:nvPr/>
        </p:nvSpPr>
        <p:spPr>
          <a:xfrm>
            <a:off x="7692705" y="173652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452613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649904" y="322686"/>
            <a:ext cx="10127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01-3</a:t>
            </a:r>
            <a:endParaRPr lang="ko-KR" altLang="en-US" sz="2000" b="1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4" name="제목 4"/>
          <p:cNvSpPr txBox="1">
            <a:spLocks/>
          </p:cNvSpPr>
          <p:nvPr/>
        </p:nvSpPr>
        <p:spPr>
          <a:xfrm>
            <a:off x="1510726" y="188947"/>
            <a:ext cx="9091189" cy="6675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HTML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기본 문서 구조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3074" y="1287408"/>
            <a:ext cx="5071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브라우저에게 정보를 주는 </a:t>
            </a:r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&lt;head&gt; </a:t>
            </a:r>
            <a:r>
              <a:rPr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태그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3074" y="1790478"/>
            <a:ext cx="954521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웹 브라우저 화면에는 보이지 않지만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웹 브라우저가 </a:t>
            </a:r>
            <a:r>
              <a:rPr lang="ko-KR" altLang="en-US" sz="16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알아두어야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할 정보들 입력</a:t>
            </a: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문서에서 사용할 외부 파일들 링크</a:t>
            </a: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&lt;title&gt;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태그 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브라우저의 제목 표시줄에 표시되는 내용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     </a:t>
            </a:r>
            <a:r>
              <a:rPr lang="en-US" altLang="ko-KR" sz="1600" i="1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&lt;title&gt; </a:t>
            </a:r>
            <a:r>
              <a:rPr lang="ko-KR" altLang="en-US" sz="1600" i="1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문서 제목 </a:t>
            </a:r>
            <a:r>
              <a:rPr lang="en-US" altLang="ko-KR" sz="1600" i="1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&lt;/title&gt;</a:t>
            </a: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&lt;meta&gt;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태그 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문자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인코딩 방법 및 문서의 키워드와 요약 정보를 지정     </a:t>
            </a:r>
            <a:r>
              <a:rPr lang="en-US" altLang="ko-KR" sz="1600" i="1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&lt;meta charset="utf-8"&gt;</a:t>
            </a:r>
            <a:endParaRPr lang="ko-KR" altLang="en-US" sz="1600" i="1" dirty="0">
              <a:solidFill>
                <a:srgbClr val="0070C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3074" y="4211678"/>
            <a:ext cx="5071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문서의 몸통 </a:t>
            </a:r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&lt;body&gt; </a:t>
            </a:r>
            <a:r>
              <a:rPr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태그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33074" y="4764453"/>
            <a:ext cx="9545217" cy="7927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실제 브라우저에 표시될 내용 입력 </a:t>
            </a: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 책에서 설명하는 대부분의 태그가 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&lt;body&gt;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태그와 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&lt;/body&gt;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태그 사이에서 사용하는 태그들</a:t>
            </a: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0875770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87323" y="25835"/>
            <a:ext cx="10515600" cy="1325563"/>
          </a:xfrm>
        </p:spPr>
        <p:txBody>
          <a:bodyPr/>
          <a:lstStyle/>
          <a:p>
            <a:r>
              <a:rPr lang="ko-KR" altLang="en-US" dirty="0"/>
              <a:t>글꼴 관련 스타일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11728" y="1065402"/>
            <a:ext cx="2399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@font-face </a:t>
            </a:r>
            <a:r>
              <a:rPr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속성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607086" y="1596080"/>
            <a:ext cx="10508327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rgbClr val="211D1E"/>
                </a:solidFill>
                <a:latin typeface="TDc_SSiMyungJo 120"/>
                <a:ea typeface="나눔스퀘어 Bold" panose="020B0600000101010101" pitchFamily="50" charset="-127"/>
              </a:rPr>
              <a:t>웹 폰트</a:t>
            </a:r>
            <a:r>
              <a:rPr lang="en-US" altLang="ko-KR" sz="1400" dirty="0">
                <a:solidFill>
                  <a:srgbClr val="211D1E"/>
                </a:solidFill>
                <a:latin typeface="TDc_SSiMyungJo 120"/>
                <a:ea typeface="나눔스퀘어 Bold" panose="020B0600000101010101" pitchFamily="50" charset="-127"/>
              </a:rPr>
              <a:t>(web-font) : </a:t>
            </a:r>
            <a:r>
              <a:rPr lang="ko-KR" altLang="en-US" sz="1400" dirty="0">
                <a:solidFill>
                  <a:srgbClr val="211D1E"/>
                </a:solidFill>
                <a:latin typeface="TDc_SSiMyungJo 120"/>
                <a:ea typeface="나눔스퀘어 Bold" panose="020B0600000101010101" pitchFamily="50" charset="-127"/>
              </a:rPr>
              <a:t>웹 문서 안에 글꼴 정보도 함께 저장했다가 사용자가 웹 문서에 접속하면 글꼴을 사용자 시스템으로 </a:t>
            </a:r>
            <a:r>
              <a:rPr lang="ko-KR" altLang="en-US" sz="1400" dirty="0" err="1">
                <a:solidFill>
                  <a:srgbClr val="211D1E"/>
                </a:solidFill>
                <a:latin typeface="TDc_SSiMyungJo 120"/>
                <a:ea typeface="나눔스퀘어 Bold" panose="020B0600000101010101" pitchFamily="50" charset="-127"/>
              </a:rPr>
              <a:t>다운로드시켜</a:t>
            </a:r>
            <a:r>
              <a:rPr lang="ko-KR" altLang="en-US" sz="1400" dirty="0">
                <a:solidFill>
                  <a:srgbClr val="211D1E"/>
                </a:solidFill>
                <a:latin typeface="TDc_SSiMyungJo 120"/>
                <a:ea typeface="나눔스퀘어 Bold" panose="020B0600000101010101" pitchFamily="50" charset="-127"/>
              </a:rPr>
              <a:t> 사용하는 글꼴</a:t>
            </a:r>
            <a:r>
              <a:rPr lang="en-US" altLang="ko-KR" sz="1400" dirty="0">
                <a:solidFill>
                  <a:srgbClr val="211D1E"/>
                </a:solidFill>
                <a:latin typeface="TDc_SSiMyungJo 120"/>
                <a:ea typeface="나눔스퀘어 Bold" panose="020B0600000101010101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rgbClr val="211D1E"/>
                </a:solidFill>
                <a:latin typeface="TDc_SSiMyungJo 120"/>
                <a:ea typeface="나눔스퀘어 Bold" panose="020B0600000101010101" pitchFamily="50" charset="-127"/>
              </a:rPr>
              <a:t>사용자 시스템에 없는 글꼴이더라도 웹 제작자가 의도한 대로 텍스트를 표시할 수 있다</a:t>
            </a:r>
            <a:r>
              <a:rPr lang="en-US" altLang="ko-KR" sz="1400" dirty="0">
                <a:solidFill>
                  <a:srgbClr val="211D1E"/>
                </a:solidFill>
                <a:latin typeface="TDc_SSiMyungJo 120"/>
                <a:ea typeface="나눔스퀘어 Bold" panose="020B0600000101010101" pitchFamily="50" charset="-127"/>
              </a:rPr>
              <a:t>.</a:t>
            </a:r>
            <a:r>
              <a:rPr lang="ko-KR" altLang="en-US" sz="1400" dirty="0">
                <a:solidFill>
                  <a:srgbClr val="211D1E"/>
                </a:solidFill>
                <a:latin typeface="TDc_SSiMyungJo 120"/>
                <a:ea typeface="나눔스퀘어 Bold" panose="020B0600000101010101" pitchFamily="50" charset="-127"/>
              </a:rPr>
              <a:t> </a:t>
            </a:r>
            <a:endParaRPr lang="ko-KR" altLang="en-US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692705" y="173652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55007" y="2902591"/>
            <a:ext cx="51005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구글 웹 폰트 사용하기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607086" y="3491993"/>
            <a:ext cx="4938037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400" dirty="0">
                <a:solidFill>
                  <a:srgbClr val="211D1E"/>
                </a:solidFill>
                <a:latin typeface="TDc_SSiMyungJo 120"/>
                <a:ea typeface="나눔스퀘어 Bold" panose="020B0600000101010101" pitchFamily="50" charset="-127"/>
                <a:hlinkClick r:id="rId2"/>
              </a:rPr>
              <a:t>https://fonts.google.com/earlyaccess</a:t>
            </a:r>
            <a:r>
              <a:rPr lang="en-US" altLang="ko-KR" sz="1400" dirty="0">
                <a:solidFill>
                  <a:srgbClr val="211D1E"/>
                </a:solidFill>
                <a:latin typeface="TDc_SSiMyungJo 120"/>
                <a:ea typeface="나눔스퀘어 Bold" panose="020B0600000101010101" pitchFamily="50" charset="-127"/>
              </a:rPr>
              <a:t> </a:t>
            </a:r>
            <a:r>
              <a:rPr lang="ko-KR" altLang="en-US" sz="1400" dirty="0">
                <a:solidFill>
                  <a:srgbClr val="211D1E"/>
                </a:solidFill>
                <a:latin typeface="TDc_SSiMyungJo 120"/>
                <a:ea typeface="나눔스퀘어 Bold" panose="020B0600000101010101" pitchFamily="50" charset="-127"/>
              </a:rPr>
              <a:t>로</a:t>
            </a:r>
            <a:r>
              <a:rPr lang="en-US" altLang="ko-KR" sz="1400" dirty="0">
                <a:solidFill>
                  <a:srgbClr val="211D1E"/>
                </a:solidFill>
                <a:latin typeface="TDc_SSiMyungJo 120"/>
                <a:ea typeface="나눔스퀘어 Bold" panose="020B0600000101010101" pitchFamily="50" charset="-127"/>
              </a:rPr>
              <a:t> </a:t>
            </a:r>
            <a:r>
              <a:rPr lang="ko-KR" altLang="en-US" sz="1400" dirty="0">
                <a:solidFill>
                  <a:srgbClr val="211D1E"/>
                </a:solidFill>
                <a:latin typeface="TDc_SSiMyungJo 120"/>
                <a:ea typeface="나눔스퀘어 Bold" panose="020B0600000101010101" pitchFamily="50" charset="-127"/>
              </a:rPr>
              <a:t>접속</a:t>
            </a:r>
            <a:endParaRPr lang="en-US" altLang="ko-KR" sz="1400" dirty="0">
              <a:solidFill>
                <a:srgbClr val="211D1E"/>
              </a:solidFill>
              <a:latin typeface="TDc_SSiMyungJo 120"/>
              <a:ea typeface="나눔스퀘어 Bold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dirty="0">
                <a:solidFill>
                  <a:srgbClr val="211D1E"/>
                </a:solidFill>
                <a:latin typeface="TDc_SSiMyungJo 120"/>
                <a:ea typeface="나눔스퀘어 Bold" panose="020B0600000101010101" pitchFamily="50" charset="-127"/>
              </a:rPr>
              <a:t>한글 폰트 검색</a:t>
            </a:r>
            <a:endParaRPr lang="en-US" altLang="ko-KR" sz="1400" dirty="0">
              <a:solidFill>
                <a:srgbClr val="211D1E"/>
              </a:solidFill>
              <a:latin typeface="TDc_SSiMyungJo 120"/>
              <a:ea typeface="나눔스퀘어 Bold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400" dirty="0">
                <a:solidFill>
                  <a:srgbClr val="211D1E"/>
                </a:solidFill>
                <a:latin typeface="TDc_SSiMyungJo 120"/>
                <a:ea typeface="나눔스퀘어 Bold" panose="020B0600000101010101" pitchFamily="50" charset="-127"/>
              </a:rPr>
              <a:t>Link </a:t>
            </a:r>
            <a:r>
              <a:rPr lang="ko-KR" altLang="en-US" sz="1400" dirty="0">
                <a:solidFill>
                  <a:srgbClr val="211D1E"/>
                </a:solidFill>
                <a:latin typeface="TDc_SSiMyungJo 120"/>
                <a:ea typeface="나눔스퀘어 Bold" panose="020B0600000101010101" pitchFamily="50" charset="-127"/>
              </a:rPr>
              <a:t>항목에 있는 소스 복사 </a:t>
            </a:r>
            <a:r>
              <a:rPr lang="en-US" altLang="ko-KR" sz="1400" dirty="0">
                <a:solidFill>
                  <a:srgbClr val="211D1E"/>
                </a:solidFill>
                <a:latin typeface="TDc_SSiMyungJo 120"/>
                <a:ea typeface="나눔스퀘어 Bold" panose="020B0600000101010101" pitchFamily="50" charset="-127"/>
              </a:rPr>
              <a:t>&amp; </a:t>
            </a:r>
            <a:r>
              <a:rPr lang="ko-KR" altLang="en-US" sz="1400" dirty="0">
                <a:solidFill>
                  <a:srgbClr val="211D1E"/>
                </a:solidFill>
                <a:latin typeface="TDc_SSiMyungJo 120"/>
                <a:ea typeface="나눔스퀘어 Bold" panose="020B0600000101010101" pitchFamily="50" charset="-127"/>
              </a:rPr>
              <a:t>글꼴 이름 기억</a:t>
            </a:r>
            <a:endParaRPr lang="en-US" altLang="ko-KR" sz="1400" dirty="0">
              <a:solidFill>
                <a:srgbClr val="211D1E"/>
              </a:solidFill>
              <a:latin typeface="TDc_SSiMyungJo 120"/>
              <a:ea typeface="나눔스퀘어 Bold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dirty="0">
                <a:solidFill>
                  <a:srgbClr val="211D1E"/>
                </a:solidFill>
                <a:latin typeface="TDc_SSiMyungJo 120"/>
                <a:ea typeface="나눔스퀘어 Bold" panose="020B0600000101010101" pitchFamily="50" charset="-127"/>
              </a:rPr>
              <a:t>웹 문서의 </a:t>
            </a:r>
            <a:r>
              <a:rPr lang="en-US" altLang="ko-KR" sz="1400" dirty="0">
                <a:solidFill>
                  <a:srgbClr val="211D1E"/>
                </a:solidFill>
                <a:latin typeface="TDc_SSiMyungJo 120"/>
                <a:ea typeface="나눔스퀘어 Bold" panose="020B0600000101010101" pitchFamily="50" charset="-127"/>
              </a:rPr>
              <a:t>&lt;style&gt; </a:t>
            </a:r>
            <a:r>
              <a:rPr lang="ko-KR" altLang="en-US" sz="1400" dirty="0">
                <a:solidFill>
                  <a:srgbClr val="211D1E"/>
                </a:solidFill>
                <a:latin typeface="TDc_SSiMyungJo 120"/>
                <a:ea typeface="나눔스퀘어 Bold" panose="020B0600000101010101" pitchFamily="50" charset="-127"/>
              </a:rPr>
              <a:t>태그 안에 </a:t>
            </a:r>
            <a:r>
              <a:rPr lang="ko-KR" altLang="en-US" sz="1400" dirty="0" err="1">
                <a:solidFill>
                  <a:srgbClr val="211D1E"/>
                </a:solidFill>
                <a:latin typeface="TDc_SSiMyungJo 120"/>
                <a:ea typeface="나눔스퀘어 Bold" panose="020B0600000101010101" pitchFamily="50" charset="-127"/>
              </a:rPr>
              <a:t>붙여넣음</a:t>
            </a:r>
            <a:endParaRPr lang="en-US" altLang="ko-KR" sz="1400" dirty="0">
              <a:solidFill>
                <a:srgbClr val="211D1E"/>
              </a:solidFill>
              <a:latin typeface="TDc_SSiMyungJo 120"/>
              <a:ea typeface="나눔스퀘어 Bold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dirty="0">
                <a:solidFill>
                  <a:srgbClr val="211D1E"/>
                </a:solidFill>
                <a:latin typeface="TDc_SSiMyungJo 120"/>
                <a:ea typeface="나눔스퀘어 Bold" panose="020B0600000101010101" pitchFamily="50" charset="-127"/>
              </a:rPr>
              <a:t> </a:t>
            </a:r>
            <a:r>
              <a:rPr lang="en-US" altLang="ko-KR" sz="1400" dirty="0">
                <a:solidFill>
                  <a:srgbClr val="211D1E"/>
                </a:solidFill>
                <a:latin typeface="TDc_SSiMyungJo 120"/>
                <a:ea typeface="나눔스퀘어 Bold" panose="020B0600000101010101" pitchFamily="50" charset="-127"/>
              </a:rPr>
              <a:t>font-family </a:t>
            </a:r>
            <a:r>
              <a:rPr lang="ko-KR" altLang="en-US" sz="1400" dirty="0">
                <a:solidFill>
                  <a:srgbClr val="211D1E"/>
                </a:solidFill>
                <a:latin typeface="TDc_SSiMyungJo 120"/>
                <a:ea typeface="나눔스퀘어 Bold" panose="020B0600000101010101" pitchFamily="50" charset="-127"/>
              </a:rPr>
              <a:t>속성에서 웹 폰트 글꼴 이름 사용</a:t>
            </a:r>
            <a:endParaRPr lang="ko-KR" altLang="en-US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5545123" y="2902591"/>
            <a:ext cx="6096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style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@import</a:t>
            </a:r>
            <a:r>
              <a:rPr lang="ko-KR" altLang="en-US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 dirty="0" err="1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url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(http://fonts.googleapis.com/earlyaccess/nanumgothic.css)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 </a:t>
            </a:r>
            <a:b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 </a:t>
            </a:r>
            <a:r>
              <a:rPr lang="en-US" altLang="ko-KR" sz="1200" dirty="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/*</a:t>
            </a:r>
            <a:r>
              <a:rPr lang="ko-KR" altLang="en-US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200" dirty="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구글 웹 폰트</a:t>
            </a:r>
            <a:r>
              <a:rPr lang="ko-KR" altLang="en-US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200" dirty="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*</a:t>
            </a:r>
            <a:r>
              <a:rPr lang="en-US" altLang="ko-KR" sz="1200" dirty="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/</a:t>
            </a:r>
            <a:endParaRPr lang="ko-KR" altLang="en-US" sz="12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.ng-font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{</a:t>
            </a:r>
          </a:p>
          <a:p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   </a:t>
            </a:r>
            <a:r>
              <a:rPr lang="en-US" altLang="ko-KR" sz="1200" dirty="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font-family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'</a:t>
            </a:r>
            <a:r>
              <a:rPr lang="en-US" altLang="ko-KR" sz="1200" dirty="0" err="1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Nanum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Gothic'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ko-KR" altLang="en-US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돋움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  </a:t>
            </a:r>
            <a:r>
              <a:rPr lang="en-US" altLang="ko-KR" sz="1200" dirty="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/*</a:t>
            </a:r>
            <a:r>
              <a:rPr lang="ko-KR" altLang="en-US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200" dirty="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웹 폰트 지정</a:t>
            </a:r>
            <a:r>
              <a:rPr lang="ko-KR" altLang="en-US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200" dirty="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*</a:t>
            </a:r>
            <a:r>
              <a:rPr lang="en-US" altLang="ko-KR" sz="1200" dirty="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/</a:t>
            </a:r>
            <a:endParaRPr lang="ko-KR" altLang="en-US" sz="12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ko-KR" altLang="en-US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 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</a:p>
          <a:p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 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p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{</a:t>
            </a:r>
          </a:p>
          <a:p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   </a:t>
            </a:r>
            <a:r>
              <a:rPr lang="en-US" altLang="ko-KR" sz="1200" dirty="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font-size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30px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 </a:t>
            </a:r>
            <a:r>
              <a:rPr lang="en-US" altLang="ko-KR" sz="1200" dirty="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/*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200" dirty="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글자 크기</a:t>
            </a:r>
            <a:r>
              <a:rPr lang="ko-KR" altLang="en-US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200" dirty="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*</a:t>
            </a:r>
            <a:r>
              <a:rPr lang="en-US" altLang="ko-KR" sz="1200" dirty="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/</a:t>
            </a:r>
            <a:endParaRPr lang="ko-KR" altLang="en-US" sz="12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ko-KR" altLang="en-US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 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</a:p>
          <a:p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style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ko-KR" altLang="en-US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545123" y="4881613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body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ko-KR" altLang="en-US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p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ko-KR" altLang="en-US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브라우저 기본 글꼴 사용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p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ko-KR" altLang="en-US" sz="12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ko-KR" altLang="en-US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p</a:t>
            </a:r>
            <a:r>
              <a:rPr lang="ko-KR" altLang="en-US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 dirty="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class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="ng-font"&gt;</a:t>
            </a:r>
            <a:r>
              <a:rPr lang="ko-KR" altLang="en-US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나눔고딕 웹 폰트 사용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p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ko-KR" altLang="en-US" sz="12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body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ko-KR" altLang="en-US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2645" y="4934120"/>
            <a:ext cx="2514600" cy="105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02915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191965" y="109171"/>
            <a:ext cx="10515600" cy="1325563"/>
          </a:xfrm>
        </p:spPr>
        <p:txBody>
          <a:bodyPr/>
          <a:lstStyle/>
          <a:p>
            <a:r>
              <a:rPr lang="ko-KR" altLang="en-US" dirty="0"/>
              <a:t>글꼴 관련 스타일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11728" y="1065402"/>
            <a:ext cx="2399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@font-face </a:t>
            </a:r>
            <a:r>
              <a:rPr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속성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692705" y="173652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59649" y="1602378"/>
            <a:ext cx="51005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직접 웹 폰트 업로드해 사용하기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511728" y="2191780"/>
            <a:ext cx="4938037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dirty="0">
                <a:solidFill>
                  <a:srgbClr val="211D1E"/>
                </a:solidFill>
                <a:latin typeface="TDc_SSiMyungJo 120"/>
                <a:ea typeface="나눔스퀘어 Bold" panose="020B0600000101010101" pitchFamily="50" charset="-127"/>
              </a:rPr>
              <a:t>웹 폰트 파일 준비</a:t>
            </a:r>
            <a:r>
              <a:rPr lang="en-US" altLang="ko-KR" sz="1400" dirty="0">
                <a:solidFill>
                  <a:srgbClr val="211D1E"/>
                </a:solidFill>
                <a:latin typeface="TDc_SSiMyungJo 120"/>
                <a:ea typeface="나눔스퀘어 Bold" panose="020B0600000101010101" pitchFamily="50" charset="-127"/>
              </a:rPr>
              <a:t/>
            </a:r>
            <a:br>
              <a:rPr lang="en-US" altLang="ko-KR" sz="1400" dirty="0">
                <a:solidFill>
                  <a:srgbClr val="211D1E"/>
                </a:solidFill>
                <a:latin typeface="TDc_SSiMyungJo 120"/>
                <a:ea typeface="나눔스퀘어 Bold" panose="020B0600000101010101" pitchFamily="50" charset="-127"/>
              </a:rPr>
            </a:br>
            <a:r>
              <a:rPr lang="en-US" altLang="ko-KR" sz="1400" dirty="0">
                <a:solidFill>
                  <a:srgbClr val="211D1E"/>
                </a:solidFill>
                <a:latin typeface="TDc_SSiMyungJo 120"/>
                <a:ea typeface="나눔스퀘어 Bold" panose="020B0600000101010101" pitchFamily="50" charset="-127"/>
              </a:rPr>
              <a:t>- </a:t>
            </a:r>
            <a:r>
              <a:rPr lang="en-US" altLang="ko-KR" sz="1400" dirty="0" err="1">
                <a:solidFill>
                  <a:srgbClr val="211D1E"/>
                </a:solidFill>
                <a:latin typeface="TDc_SSiMyungJo 120"/>
                <a:ea typeface="나눔스퀘어 Bold" panose="020B0600000101010101" pitchFamily="50" charset="-127"/>
              </a:rPr>
              <a:t>eot</a:t>
            </a:r>
            <a:r>
              <a:rPr lang="en-US" altLang="ko-KR" sz="1400" dirty="0">
                <a:solidFill>
                  <a:srgbClr val="211D1E"/>
                </a:solidFill>
                <a:latin typeface="TDc_SSiMyungJo 120"/>
                <a:ea typeface="나눔스퀘어 Bold" panose="020B0600000101010101" pitchFamily="50" charset="-127"/>
              </a:rPr>
              <a:t> </a:t>
            </a:r>
            <a:r>
              <a:rPr lang="ko-KR" altLang="en-US" sz="1400" dirty="0">
                <a:solidFill>
                  <a:srgbClr val="211D1E"/>
                </a:solidFill>
                <a:latin typeface="TDc_SSiMyungJo 120"/>
                <a:ea typeface="나눔스퀘어 Bold" panose="020B0600000101010101" pitchFamily="50" charset="-127"/>
              </a:rPr>
              <a:t>파일</a:t>
            </a:r>
            <a:r>
              <a:rPr lang="en-US" altLang="ko-KR" sz="1400" dirty="0">
                <a:solidFill>
                  <a:srgbClr val="211D1E"/>
                </a:solidFill>
                <a:latin typeface="TDc_SSiMyungJo 120"/>
                <a:ea typeface="나눔스퀘어 Bold" panose="020B0600000101010101" pitchFamily="50" charset="-127"/>
              </a:rPr>
              <a:t>, </a:t>
            </a:r>
            <a:r>
              <a:rPr lang="en-US" altLang="ko-KR" sz="1400" dirty="0" err="1">
                <a:solidFill>
                  <a:srgbClr val="211D1E"/>
                </a:solidFill>
                <a:latin typeface="TDc_SSiMyungJo 120"/>
                <a:ea typeface="나눔스퀘어 Bold" panose="020B0600000101010101" pitchFamily="50" charset="-127"/>
              </a:rPr>
              <a:t>woff</a:t>
            </a:r>
            <a:r>
              <a:rPr lang="ko-KR" altLang="en-US" sz="1400" dirty="0">
                <a:solidFill>
                  <a:srgbClr val="211D1E"/>
                </a:solidFill>
                <a:latin typeface="TDc_SSiMyungJo 120"/>
                <a:ea typeface="나눔스퀘어 Bold" panose="020B0600000101010101" pitchFamily="50" charset="-127"/>
              </a:rPr>
              <a:t> 파일</a:t>
            </a:r>
            <a:r>
              <a:rPr lang="en-US" altLang="ko-KR" sz="1400" dirty="0">
                <a:solidFill>
                  <a:srgbClr val="211D1E"/>
                </a:solidFill>
                <a:latin typeface="TDc_SSiMyungJo 120"/>
                <a:ea typeface="나눔스퀘어 Bold" panose="020B0600000101010101" pitchFamily="50" charset="-127"/>
              </a:rPr>
              <a:t> </a:t>
            </a:r>
            <a:br>
              <a:rPr lang="en-US" altLang="ko-KR" sz="1400" dirty="0">
                <a:solidFill>
                  <a:srgbClr val="211D1E"/>
                </a:solidFill>
                <a:latin typeface="TDc_SSiMyungJo 120"/>
                <a:ea typeface="나눔스퀘어 Bold" panose="020B0600000101010101" pitchFamily="50" charset="-127"/>
              </a:rPr>
            </a:br>
            <a:r>
              <a:rPr lang="en-US" altLang="ko-KR" sz="1400" dirty="0">
                <a:solidFill>
                  <a:srgbClr val="211D1E"/>
                </a:solidFill>
                <a:latin typeface="TDc_SSiMyungJo 120"/>
                <a:ea typeface="나눔스퀘어 Bold" panose="020B0600000101010101" pitchFamily="50" charset="-127"/>
              </a:rPr>
              <a:t>- </a:t>
            </a:r>
            <a:r>
              <a:rPr lang="ko-KR" altLang="en-US" sz="1400" dirty="0">
                <a:solidFill>
                  <a:srgbClr val="211D1E"/>
                </a:solidFill>
                <a:latin typeface="TDc_SSiMyungJo 120"/>
                <a:ea typeface="나눔스퀘어 Bold" panose="020B0600000101010101" pitchFamily="50" charset="-127"/>
              </a:rPr>
              <a:t>기존 </a:t>
            </a:r>
            <a:r>
              <a:rPr lang="en-US" altLang="ko-KR" sz="1400" dirty="0" err="1">
                <a:solidFill>
                  <a:srgbClr val="211D1E"/>
                </a:solidFill>
                <a:latin typeface="TDc_SSiMyungJo 120"/>
                <a:ea typeface="나눔스퀘어 Bold" panose="020B0600000101010101" pitchFamily="50" charset="-127"/>
              </a:rPr>
              <a:t>ttf</a:t>
            </a:r>
            <a:r>
              <a:rPr lang="en-US" altLang="ko-KR" sz="1400" dirty="0">
                <a:solidFill>
                  <a:srgbClr val="211D1E"/>
                </a:solidFill>
                <a:latin typeface="TDc_SSiMyungJo 120"/>
                <a:ea typeface="나눔스퀘어 Bold" panose="020B0600000101010101" pitchFamily="50" charset="-127"/>
              </a:rPr>
              <a:t> </a:t>
            </a:r>
            <a:r>
              <a:rPr lang="ko-KR" altLang="en-US" sz="1400" dirty="0">
                <a:solidFill>
                  <a:srgbClr val="211D1E"/>
                </a:solidFill>
                <a:latin typeface="TDc_SSiMyungJo 120"/>
                <a:ea typeface="나눔스퀘어 Bold" panose="020B0600000101010101" pitchFamily="50" charset="-127"/>
              </a:rPr>
              <a:t>파일을 변환해서 사용할 수도 있음</a:t>
            </a:r>
            <a:endParaRPr lang="en-US" altLang="ko-KR" sz="1400" dirty="0">
              <a:solidFill>
                <a:srgbClr val="211D1E"/>
              </a:solidFill>
              <a:latin typeface="TDc_SSiMyungJo 120"/>
              <a:ea typeface="나눔스퀘어 Bold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dirty="0">
                <a:solidFill>
                  <a:srgbClr val="211D1E"/>
                </a:solidFill>
                <a:latin typeface="TDc_SSiMyungJo 120"/>
                <a:ea typeface="나눔스퀘어 Bold" panose="020B0600000101010101" pitchFamily="50" charset="-127"/>
              </a:rPr>
              <a:t>다운로드하기 전에 사용자 시스템에 있는지 확인 </a:t>
            </a:r>
            <a:r>
              <a:rPr lang="en-US" altLang="ko-KR" sz="1400" dirty="0">
                <a:solidFill>
                  <a:srgbClr val="211D1E"/>
                </a:solidFill>
                <a:latin typeface="TDc_SSiMyungJo 120"/>
                <a:ea typeface="나눔스퀘어 Bold" panose="020B0600000101010101" pitchFamily="50" charset="-127"/>
              </a:rPr>
              <a:t/>
            </a:r>
            <a:br>
              <a:rPr lang="en-US" altLang="ko-KR" sz="1400" dirty="0">
                <a:solidFill>
                  <a:srgbClr val="211D1E"/>
                </a:solidFill>
                <a:latin typeface="TDc_SSiMyungJo 120"/>
                <a:ea typeface="나눔스퀘어 Bold" panose="020B0600000101010101" pitchFamily="50" charset="-127"/>
              </a:rPr>
            </a:br>
            <a:r>
              <a:rPr lang="en-US" altLang="ko-KR" sz="1400" dirty="0">
                <a:solidFill>
                  <a:srgbClr val="211D1E"/>
                </a:solidFill>
                <a:latin typeface="TDc_SSiMyungJo 120"/>
                <a:ea typeface="나눔스퀘어 Bold" panose="020B0600000101010101" pitchFamily="50" charset="-127"/>
              </a:rPr>
              <a:t>- local(</a:t>
            </a:r>
            <a:r>
              <a:rPr lang="ko-KR" altLang="en-US" sz="1200" i="1" dirty="0">
                <a:solidFill>
                  <a:srgbClr val="211D1E"/>
                </a:solidFill>
                <a:latin typeface="TDc_SSiMyungJo 120"/>
                <a:ea typeface="나눔스퀘어 Bold" panose="020B0600000101010101" pitchFamily="50" charset="-127"/>
              </a:rPr>
              <a:t>글꼴이름</a:t>
            </a:r>
            <a:r>
              <a:rPr lang="en-US" altLang="ko-KR" sz="1400" dirty="0">
                <a:solidFill>
                  <a:srgbClr val="211D1E"/>
                </a:solidFill>
                <a:latin typeface="TDc_SSiMyungJo 120"/>
                <a:ea typeface="나눔스퀘어 Bold" panose="020B0600000101010101" pitchFamily="50" charset="-127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400" dirty="0">
                <a:solidFill>
                  <a:srgbClr val="211D1E"/>
                </a:solidFill>
                <a:latin typeface="TDc_SSiMyungJo 120"/>
                <a:ea typeface="나눔스퀘어 Bold" panose="020B0600000101010101" pitchFamily="50" charset="-127"/>
              </a:rPr>
              <a:t>IE8 </a:t>
            </a:r>
            <a:r>
              <a:rPr lang="ko-KR" altLang="en-US" sz="1400" dirty="0">
                <a:solidFill>
                  <a:srgbClr val="211D1E"/>
                </a:solidFill>
                <a:latin typeface="TDc_SSiMyungJo 120"/>
                <a:ea typeface="나눔스퀘어 Bold" panose="020B0600000101010101" pitchFamily="50" charset="-127"/>
              </a:rPr>
              <a:t>이하 버전을 위해 </a:t>
            </a:r>
            <a:r>
              <a:rPr lang="en-US" altLang="ko-KR" sz="1400" dirty="0" err="1">
                <a:solidFill>
                  <a:srgbClr val="211D1E"/>
                </a:solidFill>
                <a:latin typeface="TDc_SSiMyungJo 120"/>
                <a:ea typeface="나눔스퀘어 Bold" panose="020B0600000101010101" pitchFamily="50" charset="-127"/>
              </a:rPr>
              <a:t>eot</a:t>
            </a:r>
            <a:r>
              <a:rPr lang="en-US" altLang="ko-KR" sz="1400" dirty="0">
                <a:solidFill>
                  <a:srgbClr val="211D1E"/>
                </a:solidFill>
                <a:latin typeface="TDc_SSiMyungJo 120"/>
                <a:ea typeface="나눔스퀘어 Bold" panose="020B0600000101010101" pitchFamily="50" charset="-127"/>
              </a:rPr>
              <a:t> </a:t>
            </a:r>
            <a:r>
              <a:rPr lang="ko-KR" altLang="en-US" sz="1400" dirty="0">
                <a:solidFill>
                  <a:srgbClr val="211D1E"/>
                </a:solidFill>
                <a:latin typeface="TDc_SSiMyungJo 120"/>
                <a:ea typeface="나눔스퀘어 Bold" panose="020B0600000101010101" pitchFamily="50" charset="-127"/>
              </a:rPr>
              <a:t>파일 먼저 선언</a:t>
            </a:r>
            <a:endParaRPr lang="en-US" altLang="ko-KR" sz="1400" dirty="0">
              <a:solidFill>
                <a:srgbClr val="211D1E"/>
              </a:solidFill>
              <a:latin typeface="TDc_SSiMyungJo 120"/>
              <a:ea typeface="나눔스퀘어 Bold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400" dirty="0" err="1">
                <a:solidFill>
                  <a:srgbClr val="211D1E"/>
                </a:solidFill>
                <a:latin typeface="TDc_SSiMyungJo 120"/>
                <a:ea typeface="나눔스퀘어 Bold" panose="020B0600000101010101" pitchFamily="50" charset="-127"/>
              </a:rPr>
              <a:t>woff</a:t>
            </a:r>
            <a:r>
              <a:rPr lang="en-US" altLang="ko-KR" sz="1400" dirty="0">
                <a:solidFill>
                  <a:srgbClr val="211D1E"/>
                </a:solidFill>
                <a:latin typeface="TDc_SSiMyungJo 120"/>
                <a:ea typeface="나눔스퀘어 Bold" panose="020B0600000101010101" pitchFamily="50" charset="-127"/>
              </a:rPr>
              <a:t> </a:t>
            </a:r>
            <a:r>
              <a:rPr lang="ko-KR" altLang="en-US" sz="1400" dirty="0">
                <a:solidFill>
                  <a:srgbClr val="211D1E"/>
                </a:solidFill>
                <a:latin typeface="TDc_SSiMyungJo 120"/>
                <a:ea typeface="나눔스퀘어 Bold" panose="020B0600000101010101" pitchFamily="50" charset="-127"/>
              </a:rPr>
              <a:t>파일 선언</a:t>
            </a:r>
            <a:endParaRPr lang="en-US" altLang="ko-KR" sz="1400" dirty="0">
              <a:solidFill>
                <a:srgbClr val="211D1E"/>
              </a:solidFill>
              <a:latin typeface="TDc_SSiMyungJo 120"/>
              <a:ea typeface="나눔스퀘어 Bold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dirty="0">
                <a:solidFill>
                  <a:srgbClr val="211D1E"/>
                </a:solidFill>
                <a:latin typeface="TDc_SSiMyungJo 120"/>
                <a:ea typeface="나눔스퀘어 Bold" panose="020B0600000101010101" pitchFamily="50" charset="-127"/>
              </a:rPr>
              <a:t>용량이 큰 </a:t>
            </a:r>
            <a:r>
              <a:rPr lang="en-US" altLang="ko-KR" sz="1400" dirty="0" err="1">
                <a:solidFill>
                  <a:srgbClr val="211D1E"/>
                </a:solidFill>
                <a:latin typeface="TDc_SSiMyungJo 120"/>
                <a:ea typeface="나눔스퀘어 Bold" panose="020B0600000101010101" pitchFamily="50" charset="-127"/>
              </a:rPr>
              <a:t>ttf</a:t>
            </a:r>
            <a:r>
              <a:rPr lang="en-US" altLang="ko-KR" sz="1400" dirty="0">
                <a:solidFill>
                  <a:srgbClr val="211D1E"/>
                </a:solidFill>
                <a:latin typeface="TDc_SSiMyungJo 120"/>
                <a:ea typeface="나눔스퀘어 Bold" panose="020B0600000101010101" pitchFamily="50" charset="-127"/>
              </a:rPr>
              <a:t> </a:t>
            </a:r>
            <a:r>
              <a:rPr lang="ko-KR" altLang="en-US" sz="1400" dirty="0">
                <a:solidFill>
                  <a:srgbClr val="211D1E"/>
                </a:solidFill>
                <a:latin typeface="TDc_SSiMyungJo 120"/>
                <a:ea typeface="나눔스퀘어 Bold" panose="020B0600000101010101" pitchFamily="50" charset="-127"/>
              </a:rPr>
              <a:t>파일을 마지막에 선언</a:t>
            </a:r>
            <a:endParaRPr lang="ko-KR" altLang="en-US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760156" y="1728132"/>
            <a:ext cx="5030598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style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@font-face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{</a:t>
            </a:r>
          </a:p>
          <a:p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lang="en-US" altLang="ko-KR" sz="1200" dirty="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font-family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'</a:t>
            </a:r>
            <a:r>
              <a:rPr lang="en-US" altLang="ko-KR" sz="1200" dirty="0" err="1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trana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'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 </a:t>
            </a:r>
            <a:r>
              <a:rPr lang="en-US" altLang="ko-KR" sz="1200" dirty="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/*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200" dirty="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글꼴</a:t>
            </a:r>
            <a:r>
              <a:rPr lang="ko-KR" altLang="en-US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200" dirty="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*</a:t>
            </a:r>
            <a:r>
              <a:rPr lang="en-US" altLang="ko-KR" sz="1200" dirty="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/</a:t>
            </a:r>
            <a:endParaRPr lang="ko-KR" altLang="en-US" sz="12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lang="en-US" altLang="ko-KR" sz="1200" dirty="0" err="1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src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local('</a:t>
            </a:r>
            <a:r>
              <a:rPr lang="en-US" altLang="ko-KR" sz="1200" dirty="0" err="1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trana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')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,</a:t>
            </a:r>
          </a:p>
          <a:p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       </a:t>
            </a:r>
            <a:r>
              <a:rPr lang="en-US" altLang="ko-KR" sz="1200" dirty="0" err="1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url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('</a:t>
            </a:r>
            <a:r>
              <a:rPr lang="en-US" altLang="ko-KR" sz="1200" dirty="0" err="1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trana.eot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')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,</a:t>
            </a:r>
          </a:p>
          <a:p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       </a:t>
            </a:r>
            <a:r>
              <a:rPr lang="en-US" altLang="ko-KR" sz="1200" dirty="0" err="1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url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('</a:t>
            </a:r>
            <a:r>
              <a:rPr lang="en-US" altLang="ko-KR" sz="1200" dirty="0" err="1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trana.woff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')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format('</a:t>
            </a:r>
            <a:r>
              <a:rPr lang="en-US" altLang="ko-KR" sz="1200" dirty="0" err="1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woff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')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,</a:t>
            </a:r>
          </a:p>
          <a:p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       </a:t>
            </a:r>
            <a:r>
              <a:rPr lang="en-US" altLang="ko-KR" sz="1200" dirty="0" err="1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url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('trana.ttf')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format('</a:t>
            </a:r>
            <a:r>
              <a:rPr lang="en-US" altLang="ko-KR" sz="1200" dirty="0" err="1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truetype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')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</a:p>
          <a:p>
            <a:r>
              <a:rPr lang="ko-KR" altLang="en-US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 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</a:p>
          <a:p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 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.w-font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{</a:t>
            </a:r>
          </a:p>
          <a:p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    </a:t>
            </a:r>
            <a:r>
              <a:rPr lang="en-US" altLang="ko-KR" sz="1200" dirty="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font-family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'</a:t>
            </a:r>
            <a:r>
              <a:rPr lang="en-US" altLang="ko-KR" sz="1200" dirty="0" err="1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trana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'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sans-serif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 </a:t>
            </a:r>
            <a:r>
              <a:rPr lang="en-US" altLang="ko-KR" sz="1200" dirty="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/*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200" dirty="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웹 폰트 지정</a:t>
            </a:r>
            <a:r>
              <a:rPr lang="ko-KR" altLang="en-US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200" dirty="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*</a:t>
            </a:r>
            <a:r>
              <a:rPr lang="en-US" altLang="ko-KR" sz="1200" dirty="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/</a:t>
            </a:r>
            <a:endParaRPr lang="ko-KR" altLang="en-US" sz="12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ko-KR" altLang="en-US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</a:p>
          <a:p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p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{</a:t>
            </a:r>
          </a:p>
          <a:p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    </a:t>
            </a:r>
            <a:r>
              <a:rPr lang="en-US" altLang="ko-KR" sz="1200" dirty="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font-size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30px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 </a:t>
            </a:r>
            <a:r>
              <a:rPr lang="en-US" altLang="ko-KR" sz="1200" dirty="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/*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200" dirty="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글자 크기</a:t>
            </a:r>
            <a:r>
              <a:rPr lang="ko-KR" altLang="en-US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200" dirty="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*</a:t>
            </a:r>
            <a:r>
              <a:rPr lang="en-US" altLang="ko-KR" sz="1200" dirty="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/</a:t>
            </a:r>
            <a:endParaRPr lang="ko-KR" altLang="en-US" sz="12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ko-KR" altLang="en-US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</a:p>
          <a:p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style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</a:p>
          <a:p>
            <a:endParaRPr lang="en-US" altLang="ko-KR" sz="1200" dirty="0">
              <a:solidFill>
                <a:srgbClr val="0000FF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algn="just"/>
            <a:r>
              <a:rPr lang="en-US" altLang="ko-KR" sz="1200" dirty="0">
                <a:solidFill>
                  <a:srgbClr val="000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 dirty="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p</a:t>
            </a:r>
            <a:r>
              <a:rPr lang="en-US" altLang="ko-KR" sz="1200" dirty="0">
                <a:solidFill>
                  <a:srgbClr val="000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en-US" altLang="ko-KR" sz="1200" dirty="0">
                <a:solidFill>
                  <a:srgbClr val="211D1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Using Default Fonts</a:t>
            </a:r>
            <a:r>
              <a:rPr lang="en-US" altLang="ko-KR" sz="1200" dirty="0">
                <a:solidFill>
                  <a:srgbClr val="000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 dirty="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p</a:t>
            </a:r>
            <a:r>
              <a:rPr lang="en-US" altLang="ko-KR" sz="1200" dirty="0">
                <a:solidFill>
                  <a:srgbClr val="000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</a:p>
          <a:p>
            <a:pPr algn="just"/>
            <a:r>
              <a:rPr lang="en-US" altLang="ko-KR" sz="1200" dirty="0">
                <a:solidFill>
                  <a:srgbClr val="000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 dirty="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p </a:t>
            </a:r>
            <a:r>
              <a:rPr lang="en-US" altLang="ko-KR" sz="1200" dirty="0">
                <a:solidFill>
                  <a:srgbClr val="FF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class</a:t>
            </a:r>
            <a:r>
              <a:rPr lang="en-US" altLang="ko-KR" sz="1200" dirty="0">
                <a:solidFill>
                  <a:srgbClr val="000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 "w-font"&gt;</a:t>
            </a:r>
            <a:r>
              <a:rPr lang="en-US" altLang="ko-KR" sz="1200" dirty="0">
                <a:solidFill>
                  <a:srgbClr val="211D1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Using </a:t>
            </a:r>
            <a:r>
              <a:rPr lang="en-US" altLang="ko-KR" sz="1200" dirty="0" err="1">
                <a:solidFill>
                  <a:srgbClr val="211D1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Trana</a:t>
            </a:r>
            <a:r>
              <a:rPr lang="en-US" altLang="ko-KR" sz="1200" dirty="0">
                <a:solidFill>
                  <a:srgbClr val="211D1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Fonts</a:t>
            </a:r>
            <a:r>
              <a:rPr lang="en-US" altLang="ko-KR" sz="1200" dirty="0">
                <a:solidFill>
                  <a:srgbClr val="000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 dirty="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p</a:t>
            </a:r>
            <a:r>
              <a:rPr lang="en-US" altLang="ko-KR" sz="1200" dirty="0">
                <a:solidFill>
                  <a:srgbClr val="000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ko-KR" altLang="en-US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0011" y="4869436"/>
            <a:ext cx="2400300" cy="119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68900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191965" y="130143"/>
            <a:ext cx="10515600" cy="1325563"/>
          </a:xfrm>
        </p:spPr>
        <p:txBody>
          <a:bodyPr/>
          <a:lstStyle/>
          <a:p>
            <a:r>
              <a:rPr lang="ko-KR" altLang="en-US" dirty="0"/>
              <a:t>글꼴 관련 스타일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11728" y="1065402"/>
            <a:ext cx="2399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font-size </a:t>
            </a:r>
            <a:r>
              <a:rPr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속성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692705" y="173652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511728" y="1678014"/>
            <a:ext cx="4938037" cy="1341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rgbClr val="211D1E"/>
                </a:solidFill>
                <a:latin typeface="TDc_SSiMyungJo 120"/>
                <a:ea typeface="나눔스퀘어 Bold" panose="020B0600000101010101" pitchFamily="50" charset="-127"/>
              </a:rPr>
              <a:t>글자 크기를 조절하는 속성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rgbClr val="211D1E"/>
                </a:solidFill>
                <a:latin typeface="TDc_SSiMyungJo 120"/>
                <a:ea typeface="나눔스퀘어 Bold" panose="020B0600000101010101" pitchFamily="50" charset="-127"/>
              </a:rPr>
              <a:t>사용할 수 있는 값</a:t>
            </a:r>
            <a:r>
              <a:rPr lang="en-US" altLang="ko-KR" sz="1400" dirty="0">
                <a:solidFill>
                  <a:srgbClr val="211D1E"/>
                </a:solidFill>
                <a:latin typeface="TDc_SSiMyungJo 120"/>
                <a:ea typeface="나눔스퀘어 Bold" panose="020B0600000101010101" pitchFamily="50" charset="-127"/>
              </a:rPr>
              <a:t>: </a:t>
            </a:r>
            <a:r>
              <a:rPr lang="ko-KR" altLang="en-US" sz="1400" dirty="0">
                <a:solidFill>
                  <a:srgbClr val="211D1E"/>
                </a:solidFill>
                <a:latin typeface="TDc_SSiMyungJo 120"/>
                <a:ea typeface="나눔스퀘어 Bold" panose="020B0600000101010101" pitchFamily="50" charset="-127"/>
              </a:rPr>
              <a:t>절대 크기</a:t>
            </a:r>
            <a:r>
              <a:rPr lang="en-US" altLang="ko-KR" sz="1400" dirty="0">
                <a:solidFill>
                  <a:srgbClr val="211D1E"/>
                </a:solidFill>
                <a:latin typeface="TDc_SSiMyungJo 120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solidFill>
                  <a:srgbClr val="211D1E"/>
                </a:solidFill>
                <a:latin typeface="TDc_SSiMyungJo 120"/>
                <a:ea typeface="나눔스퀘어 Bold" panose="020B0600000101010101" pitchFamily="50" charset="-127"/>
              </a:rPr>
              <a:t>상대 크기</a:t>
            </a:r>
            <a:r>
              <a:rPr lang="en-US" altLang="ko-KR" sz="1400" dirty="0">
                <a:solidFill>
                  <a:srgbClr val="211D1E"/>
                </a:solidFill>
                <a:latin typeface="TDc_SSiMyungJo 120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solidFill>
                  <a:srgbClr val="211D1E"/>
                </a:solidFill>
                <a:latin typeface="TDc_SSiMyungJo 120"/>
                <a:ea typeface="나눔스퀘어 Bold" panose="020B0600000101010101" pitchFamily="50" charset="-127"/>
              </a:rPr>
              <a:t>숫자</a:t>
            </a:r>
            <a:r>
              <a:rPr lang="en-US" altLang="ko-KR" sz="1400" dirty="0">
                <a:solidFill>
                  <a:srgbClr val="211D1E"/>
                </a:solidFill>
                <a:latin typeface="TDc_SSiMyungJo 120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solidFill>
                  <a:srgbClr val="211D1E"/>
                </a:solidFill>
                <a:latin typeface="TDc_SSiMyungJo 120"/>
                <a:ea typeface="나눔스퀘어 Bold" panose="020B0600000101010101" pitchFamily="50" charset="-127"/>
              </a:rPr>
              <a:t>백분율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rgbClr val="211D1E"/>
                </a:solidFill>
                <a:latin typeface="TDc_SSiMyungJo 120"/>
                <a:ea typeface="나눔스퀘어 Bold" panose="020B0600000101010101" pitchFamily="50" charset="-127"/>
              </a:rPr>
              <a:t>기본 값은 상대 크기인 </a:t>
            </a:r>
            <a:r>
              <a:rPr lang="en-US" altLang="ko-KR" sz="1400" dirty="0">
                <a:solidFill>
                  <a:srgbClr val="211D1E"/>
                </a:solidFill>
                <a:latin typeface="TDc_SSiMyungJo 120"/>
                <a:ea typeface="나눔스퀘어 Bold" panose="020B0600000101010101" pitchFamily="50" charset="-127"/>
              </a:rPr>
              <a:t>medium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rgbClr val="211D1E"/>
                </a:solidFill>
                <a:latin typeface="TDc_SSiMyungJo 120"/>
                <a:ea typeface="나눔스퀘어 Bold" panose="020B0600000101010101" pitchFamily="50" charset="-127"/>
              </a:rPr>
              <a:t>font-size </a:t>
            </a:r>
            <a:r>
              <a:rPr lang="ko-KR" altLang="en-US" sz="1400" dirty="0">
                <a:solidFill>
                  <a:srgbClr val="211D1E"/>
                </a:solidFill>
                <a:latin typeface="TDc_SSiMyungJo 120"/>
                <a:ea typeface="나눔스퀘어 Bold" panose="020B0600000101010101" pitchFamily="50" charset="-127"/>
              </a:rPr>
              <a:t>속성은 상속된다</a:t>
            </a:r>
            <a:r>
              <a:rPr lang="en-US" altLang="ko-KR" sz="1400" dirty="0">
                <a:solidFill>
                  <a:srgbClr val="211D1E"/>
                </a:solidFill>
                <a:latin typeface="TDc_SSiMyungJo 120"/>
                <a:ea typeface="나눔스퀘어 Bold" panose="020B0600000101010101" pitchFamily="50" charset="-127"/>
              </a:rPr>
              <a:t>.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952" y="3263136"/>
            <a:ext cx="4143375" cy="35242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005" y="3793814"/>
            <a:ext cx="5360565" cy="1750939"/>
          </a:xfrm>
          <a:prstGeom prst="rect">
            <a:avLst/>
          </a:prstGeom>
        </p:spPr>
      </p:pic>
      <p:cxnSp>
        <p:nvCxnSpPr>
          <p:cNvPr id="9" name="직선 연결선 8"/>
          <p:cNvCxnSpPr/>
          <p:nvPr/>
        </p:nvCxnSpPr>
        <p:spPr>
          <a:xfrm>
            <a:off x="6006517" y="989901"/>
            <a:ext cx="0" cy="5494789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434958" y="919687"/>
            <a:ext cx="40351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</a:t>
            </a:r>
            <a:r>
              <a:rPr lang="ko-KR" altLang="en-US" sz="1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크기</a:t>
            </a:r>
            <a:r>
              <a:rPr lang="en-US" altLang="ko-KR" sz="1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&gt; </a:t>
            </a:r>
            <a:r>
              <a:rPr lang="ko-KR" altLang="en-US" sz="1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값에서 사용하는 단위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4958" y="1327735"/>
            <a:ext cx="4618009" cy="1300616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6435745" y="2806730"/>
            <a:ext cx="40351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px </a:t>
            </a:r>
            <a:r>
              <a:rPr lang="ko-KR" altLang="en-US" sz="1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단위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434958" y="4257772"/>
            <a:ext cx="40351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em</a:t>
            </a:r>
            <a:r>
              <a:rPr lang="en-US" altLang="ko-KR" sz="1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단위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445981" y="3073146"/>
            <a:ext cx="4723002" cy="1030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px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단위를 사용하면 폰트 크기가 고정됨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모바일 기기로 볼 때도 같은 크기로 화면에 표시되기 때문에 작은 화면 안에 작은 글씨로 표시됨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445981" y="4669283"/>
            <a:ext cx="4723002" cy="1030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사용하는 글꼴의 대문자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기준으로 한다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대문자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너비를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1em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으로 놓고 상대적 값을 계산해 다른 요소들의 글자 크기를 조절함</a:t>
            </a:r>
          </a:p>
        </p:txBody>
      </p:sp>
    </p:spTree>
    <p:extLst>
      <p:ext uri="{BB962C8B-B14F-4D97-AF65-F5344CB8AC3E}">
        <p14:creationId xmlns:p14="http://schemas.microsoft.com/office/powerpoint/2010/main" val="62530698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191965" y="89331"/>
            <a:ext cx="10515600" cy="1325563"/>
          </a:xfrm>
        </p:spPr>
        <p:txBody>
          <a:bodyPr/>
          <a:lstStyle/>
          <a:p>
            <a:r>
              <a:rPr lang="ko-KR" altLang="en-US" dirty="0"/>
              <a:t>글꼴 관련 스타일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11728" y="1065402"/>
            <a:ext cx="2399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font-weight </a:t>
            </a:r>
            <a:r>
              <a:rPr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속성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692705" y="173652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511728" y="1525181"/>
            <a:ext cx="4938037" cy="3838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rgbClr val="211D1E"/>
                </a:solidFill>
                <a:latin typeface="TDc_SSiMyungJo 120"/>
                <a:ea typeface="나눔스퀘어 Bold" panose="020B0600000101010101" pitchFamily="50" charset="-127"/>
              </a:rPr>
              <a:t>글자 굵기를 조절하는 속성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284" y="1978043"/>
            <a:ext cx="5226342" cy="42719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908" y="2460589"/>
            <a:ext cx="5355094" cy="1343192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511728" y="3950309"/>
            <a:ext cx="2399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font-variant </a:t>
            </a:r>
            <a:r>
              <a:rPr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속성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511728" y="4435255"/>
            <a:ext cx="4938037" cy="3838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rgbClr val="211D1E"/>
                </a:solidFill>
                <a:latin typeface="TDc_SSiMyungJo 120"/>
                <a:ea typeface="나눔스퀘어 Bold" panose="020B0600000101010101" pitchFamily="50" charset="-127"/>
              </a:rPr>
              <a:t>대문자를 소문자 크기에 맞추어 작게 표시</a:t>
            </a: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284" y="4935373"/>
            <a:ext cx="3238151" cy="1579153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6241409" y="1460118"/>
            <a:ext cx="5886274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style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.accent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{</a:t>
            </a:r>
          </a:p>
          <a:p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lang="en-US" altLang="ko-KR" sz="1200" dirty="0" err="1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font-variant</a:t>
            </a:r>
            <a:r>
              <a:rPr lang="en-US" altLang="ko-KR" sz="1200" dirty="0" err="1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sz="1200" dirty="0" err="1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small-caps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  </a:t>
            </a:r>
            <a:r>
              <a:rPr lang="en-US" altLang="ko-KR" sz="1200" dirty="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/*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200" dirty="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작은 대문자</a:t>
            </a:r>
            <a:r>
              <a:rPr lang="ko-KR" altLang="en-US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200" dirty="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*</a:t>
            </a:r>
            <a:r>
              <a:rPr lang="en-US" altLang="ko-KR" sz="1200" dirty="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/</a:t>
            </a:r>
            <a:endParaRPr lang="ko-KR" altLang="en-US" sz="12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lang="en-US" altLang="ko-KR" sz="1200" dirty="0" err="1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font-weight</a:t>
            </a:r>
            <a:r>
              <a:rPr lang="en-US" altLang="ko-KR" sz="1200" dirty="0" err="1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sz="1200" dirty="0" err="1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bold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 </a:t>
            </a:r>
            <a:r>
              <a:rPr lang="en-US" altLang="ko-KR" sz="1200" dirty="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/*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200" dirty="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굵게</a:t>
            </a:r>
            <a:r>
              <a:rPr lang="ko-KR" altLang="en-US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200" dirty="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*</a:t>
            </a:r>
            <a:r>
              <a:rPr lang="en-US" altLang="ko-KR" sz="1200" dirty="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/</a:t>
            </a:r>
            <a:endParaRPr lang="ko-KR" altLang="en-US" sz="12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ko-KR" altLang="en-US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 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} </a:t>
            </a:r>
          </a:p>
          <a:p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style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</a:p>
          <a:p>
            <a:endParaRPr lang="en-US" altLang="ko-KR" sz="1200" dirty="0">
              <a:solidFill>
                <a:srgbClr val="0000FF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h1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ko-KR" altLang="en-US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세계 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3</a:t>
            </a:r>
            <a:r>
              <a:rPr lang="ko-KR" altLang="en-US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대 </a:t>
            </a:r>
            <a:r>
              <a:rPr lang="ko-KR" alt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미항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h1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p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&gt;&lt;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span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 dirty="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class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="accent"&gt;</a:t>
            </a:r>
            <a:r>
              <a:rPr lang="ko-KR" altLang="en-US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시드니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(Sydney)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span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ko-KR" altLang="en-US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호주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p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p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&gt;&lt;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span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 dirty="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class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="accent"&gt;</a:t>
            </a:r>
            <a:r>
              <a:rPr lang="ko-KR" altLang="en-US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리우데자네이루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(Rio de Janeiro)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span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ko-KR" altLang="en-US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브라질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p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p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&gt;&lt;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span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 dirty="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class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="accent"&gt;</a:t>
            </a:r>
            <a:r>
              <a:rPr lang="ko-KR" altLang="en-US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나폴리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(Naples)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span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ko-KR" altLang="en-US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이탈리아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p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ko-KR" altLang="en-US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0772" y="3860179"/>
            <a:ext cx="2409825" cy="149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92026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118333" y="37180"/>
            <a:ext cx="10515600" cy="1325563"/>
          </a:xfrm>
        </p:spPr>
        <p:txBody>
          <a:bodyPr/>
          <a:lstStyle/>
          <a:p>
            <a:r>
              <a:rPr lang="ko-KR" altLang="en-US" dirty="0"/>
              <a:t>글꼴 관련 스타일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11728" y="1065402"/>
            <a:ext cx="2399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font-style </a:t>
            </a:r>
            <a:r>
              <a:rPr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속성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692705" y="173652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511728" y="1500014"/>
            <a:ext cx="4938037" cy="38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rgbClr val="211D1E"/>
                </a:solidFill>
                <a:latin typeface="TDc_SSiMyungJo 120"/>
                <a:ea typeface="나눔스퀘어 Bold" panose="020B0600000101010101" pitchFamily="50" charset="-127"/>
              </a:rPr>
              <a:t>글자를</a:t>
            </a:r>
            <a:r>
              <a:rPr lang="en-US" altLang="ko-KR" sz="1400" dirty="0">
                <a:solidFill>
                  <a:srgbClr val="211D1E"/>
                </a:solidFill>
                <a:latin typeface="TDc_SSiMyungJo 120"/>
                <a:ea typeface="나눔스퀘어 Bold" panose="020B0600000101010101" pitchFamily="50" charset="-127"/>
              </a:rPr>
              <a:t> </a:t>
            </a:r>
            <a:r>
              <a:rPr lang="ko-KR" altLang="en-US" sz="1400" dirty="0">
                <a:solidFill>
                  <a:srgbClr val="211D1E"/>
                </a:solidFill>
                <a:latin typeface="TDc_SSiMyungJo 120"/>
                <a:ea typeface="나눔스퀘어 Bold" panose="020B0600000101010101" pitchFamily="50" charset="-127"/>
              </a:rPr>
              <a:t>이탤릭체로 표시하는 속성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728" y="1987974"/>
            <a:ext cx="3061982" cy="1427778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511728" y="4107411"/>
            <a:ext cx="4007141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style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p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{</a:t>
            </a:r>
            <a:r>
              <a:rPr lang="en-US" altLang="ko-KR" sz="1200" dirty="0" err="1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font-style</a:t>
            </a:r>
            <a:r>
              <a:rPr lang="en-US" altLang="ko-KR" sz="1200" dirty="0" err="1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sz="1200" dirty="0" err="1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italic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;} </a:t>
            </a:r>
          </a:p>
          <a:p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</a:t>
            </a:r>
            <a:r>
              <a:rPr lang="en-US" altLang="ko-KR" sz="1200" dirty="0" err="1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p#txt</a:t>
            </a:r>
            <a:r>
              <a:rPr lang="ko-KR" altLang="en-US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{</a:t>
            </a:r>
            <a:r>
              <a:rPr lang="en-US" altLang="ko-KR" sz="1200" dirty="0" err="1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font-style</a:t>
            </a:r>
            <a:r>
              <a:rPr lang="en-US" altLang="ko-KR" sz="1200" dirty="0" err="1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sz="1200" dirty="0" err="1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normal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;} </a:t>
            </a:r>
          </a:p>
          <a:p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style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</a:p>
          <a:p>
            <a:endParaRPr lang="en-US" altLang="ko-KR" sz="1200" dirty="0">
              <a:solidFill>
                <a:srgbClr val="0000FF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h1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ko-KR" altLang="en-US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세계 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3</a:t>
            </a:r>
            <a:r>
              <a:rPr lang="ko-KR" altLang="en-US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대 </a:t>
            </a:r>
            <a:r>
              <a:rPr lang="ko-KR" alt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미항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h1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p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ko-KR" altLang="en-US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시드니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(Sydney), </a:t>
            </a:r>
            <a:r>
              <a:rPr lang="ko-KR" altLang="en-US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호주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p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ko-KR" altLang="en-US" sz="12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p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ko-KR" altLang="en-US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리우데자네이루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(Rio de Janeiro), </a:t>
            </a:r>
            <a:r>
              <a:rPr lang="ko-KR" altLang="en-US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브라질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p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p</a:t>
            </a:r>
            <a:r>
              <a:rPr lang="ko-KR" altLang="en-US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 dirty="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id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="txt"&gt;</a:t>
            </a:r>
            <a:r>
              <a:rPr lang="ko-KR" altLang="en-US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나폴리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(Naples), </a:t>
            </a:r>
            <a:r>
              <a:rPr lang="ko-KR" altLang="en-US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이탈리아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p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ko-KR" altLang="en-US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6560" y="3888754"/>
            <a:ext cx="2169573" cy="1310252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6294540" y="1065402"/>
            <a:ext cx="2399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font </a:t>
            </a:r>
            <a:r>
              <a:rPr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속성</a:t>
            </a:r>
          </a:p>
        </p:txBody>
      </p:sp>
      <p:cxnSp>
        <p:nvCxnSpPr>
          <p:cNvPr id="18" name="직선 연결선 17"/>
          <p:cNvCxnSpPr/>
          <p:nvPr/>
        </p:nvCxnSpPr>
        <p:spPr>
          <a:xfrm>
            <a:off x="6006517" y="989901"/>
            <a:ext cx="0" cy="5494789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6417578" y="1500014"/>
            <a:ext cx="4938037" cy="3838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글꼴 관련 속성들을 한꺼번에 묶어 표기</a:t>
            </a:r>
            <a:endParaRPr lang="ko-KR" altLang="en-US" sz="1100" dirty="0">
              <a:solidFill>
                <a:srgbClr val="211D1E"/>
              </a:solidFill>
              <a:latin typeface="TDc_SSiMyungJo 120"/>
              <a:ea typeface="나눔스퀘어 Bold" panose="020B0600000101010101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7578" y="1987974"/>
            <a:ext cx="4933033" cy="51119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6809" y="2614783"/>
            <a:ext cx="3987045" cy="2049496"/>
          </a:xfrm>
          <a:prstGeom prst="rect">
            <a:avLst/>
          </a:prstGeom>
        </p:spPr>
      </p:pic>
      <p:sp>
        <p:nvSpPr>
          <p:cNvPr id="23" name="직사각형 22"/>
          <p:cNvSpPr/>
          <p:nvPr/>
        </p:nvSpPr>
        <p:spPr>
          <a:xfrm>
            <a:off x="6417578" y="4845053"/>
            <a:ext cx="4938037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line-height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는 줄 간격 조절 속성인데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font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속성은 아니지만 글자 크기와 줄 간격이 밀접한 관련이 있기 때문에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font-size/line-height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처럼 하나의 속성처럼 사용하기도 함</a:t>
            </a:r>
            <a:endParaRPr lang="ko-KR" altLang="en-US" sz="1100" dirty="0">
              <a:solidFill>
                <a:srgbClr val="211D1E"/>
              </a:solidFill>
              <a:latin typeface="TDc_SSiMyungJo 120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9298757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59359" y="52412"/>
            <a:ext cx="10515600" cy="1325563"/>
          </a:xfrm>
        </p:spPr>
        <p:txBody>
          <a:bodyPr/>
          <a:lstStyle/>
          <a:p>
            <a:r>
              <a:rPr lang="ko-KR" altLang="en-US" dirty="0"/>
              <a:t>텍스트 스타일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11728" y="1065402"/>
            <a:ext cx="2399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color </a:t>
            </a:r>
            <a:r>
              <a:rPr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속성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692705" y="173652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511728" y="1500014"/>
            <a:ext cx="4938037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rgbClr val="211D1E"/>
                </a:solidFill>
                <a:latin typeface="TDc_SSiMyungJo 120"/>
                <a:ea typeface="나눔스퀘어 Bold" panose="020B0600000101010101" pitchFamily="50" charset="-127"/>
              </a:rPr>
              <a:t>글자 색 지정</a:t>
            </a:r>
            <a:endParaRPr lang="en-US" altLang="ko-KR" sz="1400" dirty="0">
              <a:solidFill>
                <a:srgbClr val="211D1E"/>
              </a:solidFill>
              <a:latin typeface="TDc_SSiMyungJo 120"/>
              <a:ea typeface="나눔스퀘어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rgbClr val="211D1E"/>
                </a:solidFill>
                <a:latin typeface="TDc_SSiMyungJo 120"/>
                <a:ea typeface="나눔스퀘어 Bold" panose="020B0600000101010101" pitchFamily="50" charset="-127"/>
              </a:rPr>
              <a:t>16</a:t>
            </a:r>
            <a:r>
              <a:rPr lang="ko-KR" altLang="en-US" sz="1400" dirty="0">
                <a:solidFill>
                  <a:srgbClr val="211D1E"/>
                </a:solidFill>
                <a:latin typeface="TDc_SSiMyungJo 120"/>
                <a:ea typeface="나눔스퀘어 Bold" panose="020B0600000101010101" pitchFamily="50" charset="-127"/>
              </a:rPr>
              <a:t>진수 값이나 </a:t>
            </a:r>
            <a:r>
              <a:rPr lang="en-US" altLang="ko-KR" sz="1400" dirty="0" err="1">
                <a:solidFill>
                  <a:srgbClr val="211D1E"/>
                </a:solidFill>
                <a:latin typeface="TDc_SSiMyungJo 120"/>
                <a:ea typeface="나눔스퀘어 Bold" panose="020B0600000101010101" pitchFamily="50" charset="-127"/>
              </a:rPr>
              <a:t>rgb</a:t>
            </a:r>
            <a:r>
              <a:rPr lang="en-US" altLang="ko-KR" sz="1400" dirty="0">
                <a:solidFill>
                  <a:srgbClr val="211D1E"/>
                </a:solidFill>
                <a:latin typeface="TDc_SSiMyungJo 120"/>
                <a:ea typeface="나눔스퀘어 Bold" panose="020B0600000101010101" pitchFamily="50" charset="-127"/>
              </a:rPr>
              <a:t> </a:t>
            </a:r>
            <a:r>
              <a:rPr lang="ko-KR" altLang="en-US" sz="1400" dirty="0">
                <a:solidFill>
                  <a:srgbClr val="211D1E"/>
                </a:solidFill>
                <a:latin typeface="TDc_SSiMyungJo 120"/>
                <a:ea typeface="나눔스퀘어 Bold" panose="020B0600000101010101" pitchFamily="50" charset="-127"/>
              </a:rPr>
              <a:t>값</a:t>
            </a:r>
            <a:r>
              <a:rPr lang="en-US" altLang="ko-KR" sz="1400" dirty="0">
                <a:solidFill>
                  <a:srgbClr val="211D1E"/>
                </a:solidFill>
                <a:latin typeface="TDc_SSiMyungJo 120"/>
                <a:ea typeface="나눔스퀘어 Bold" panose="020B0600000101010101" pitchFamily="50" charset="-127"/>
              </a:rPr>
              <a:t>, </a:t>
            </a:r>
            <a:r>
              <a:rPr lang="en-US" altLang="ko-KR" sz="1400" dirty="0" err="1">
                <a:solidFill>
                  <a:srgbClr val="211D1E"/>
                </a:solidFill>
                <a:latin typeface="TDc_SSiMyungJo 120"/>
                <a:ea typeface="나눔스퀘어 Bold" panose="020B0600000101010101" pitchFamily="50" charset="-127"/>
              </a:rPr>
              <a:t>hsl</a:t>
            </a:r>
            <a:r>
              <a:rPr lang="ko-KR" altLang="en-US" sz="1400" dirty="0">
                <a:solidFill>
                  <a:srgbClr val="211D1E"/>
                </a:solidFill>
                <a:latin typeface="TDc_SSiMyungJo 120"/>
                <a:ea typeface="나눔스퀘어 Bold" panose="020B0600000101010101" pitchFamily="50" charset="-127"/>
              </a:rPr>
              <a:t> 값</a:t>
            </a:r>
            <a:r>
              <a:rPr lang="en-US" altLang="ko-KR" sz="1400" dirty="0">
                <a:solidFill>
                  <a:srgbClr val="211D1E"/>
                </a:solidFill>
                <a:latin typeface="TDc_SSiMyungJo 120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solidFill>
                  <a:srgbClr val="211D1E"/>
                </a:solidFill>
                <a:latin typeface="TDc_SSiMyungJo 120"/>
                <a:ea typeface="나눔스퀘어 Bold" panose="020B0600000101010101" pitchFamily="50" charset="-127"/>
              </a:rPr>
              <a:t>색상</a:t>
            </a:r>
            <a:r>
              <a:rPr lang="en-US" altLang="ko-KR" sz="1400" dirty="0">
                <a:solidFill>
                  <a:srgbClr val="211D1E"/>
                </a:solidFill>
                <a:latin typeface="TDc_SSiMyungJo 120"/>
                <a:ea typeface="나눔스퀘어 Bold" panose="020B0600000101010101" pitchFamily="50" charset="-127"/>
              </a:rPr>
              <a:t> </a:t>
            </a:r>
            <a:r>
              <a:rPr lang="ko-KR" altLang="en-US" sz="1400" dirty="0">
                <a:solidFill>
                  <a:srgbClr val="211D1E"/>
                </a:solidFill>
                <a:latin typeface="TDc_SSiMyungJo 120"/>
                <a:ea typeface="나눔스퀘어 Bold" panose="020B0600000101010101" pitchFamily="50" charset="-127"/>
              </a:rPr>
              <a:t>이름 중에서 사용</a:t>
            </a:r>
            <a:endParaRPr lang="en-US" altLang="ko-KR" sz="1400" dirty="0">
              <a:solidFill>
                <a:srgbClr val="211D1E"/>
              </a:solidFill>
              <a:latin typeface="TDc_SSiMyungJo 120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ko-KR" altLang="en-US" sz="1400" dirty="0">
              <a:solidFill>
                <a:srgbClr val="211D1E"/>
              </a:solidFill>
              <a:latin typeface="TDc_SSiMyungJo 120"/>
              <a:ea typeface="나눔스퀘어 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952" y="2449624"/>
            <a:ext cx="1971675" cy="342900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6392410" y="1256842"/>
            <a:ext cx="5419289" cy="29731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style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h1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{</a:t>
            </a:r>
            <a:r>
              <a:rPr lang="en-US" altLang="ko-KR" sz="1200" dirty="0" err="1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color</a:t>
            </a:r>
            <a:r>
              <a:rPr lang="en-US" altLang="ko-KR" sz="1200" dirty="0" err="1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sz="1200" dirty="0" err="1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rgb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(0,200,0)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;}  </a:t>
            </a:r>
            <a:r>
              <a:rPr lang="en-US" altLang="ko-KR" sz="1200" dirty="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/*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 dirty="0" err="1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rgb</a:t>
            </a:r>
            <a:r>
              <a:rPr lang="en-US" altLang="ko-KR" sz="1200" dirty="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200" dirty="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값 사용 </a:t>
            </a:r>
            <a:r>
              <a:rPr lang="en-US" altLang="ko-KR" sz="1200" dirty="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- </a:t>
            </a:r>
            <a:r>
              <a:rPr lang="ko-KR" altLang="en-US" sz="1200" dirty="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녹색 계열</a:t>
            </a:r>
            <a:r>
              <a:rPr lang="ko-KR" altLang="en-US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200" dirty="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*</a:t>
            </a:r>
            <a:r>
              <a:rPr lang="en-US" altLang="ko-KR" sz="1200" dirty="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/</a:t>
            </a:r>
            <a:endParaRPr lang="ko-KR" altLang="en-US" sz="12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h2</a:t>
            </a:r>
            <a:r>
              <a:rPr lang="ko-KR" altLang="en-US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{</a:t>
            </a:r>
            <a:r>
              <a:rPr lang="en-US" altLang="ko-KR" sz="1200" dirty="0" err="1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color</a:t>
            </a:r>
            <a:r>
              <a:rPr lang="en-US" altLang="ko-KR" sz="1200" dirty="0" err="1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sz="1200" dirty="0" err="1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blue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;}  </a:t>
            </a:r>
            <a:r>
              <a:rPr lang="en-US" altLang="ko-KR" sz="1200" dirty="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/*</a:t>
            </a:r>
            <a:r>
              <a:rPr lang="ko-KR" altLang="en-US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200" dirty="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색상 이름 사용 </a:t>
            </a:r>
            <a:r>
              <a:rPr lang="en-US" altLang="ko-KR" sz="1200" dirty="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- </a:t>
            </a:r>
            <a:r>
              <a:rPr lang="ko-KR" altLang="en-US" sz="1200" dirty="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파랑</a:t>
            </a:r>
            <a:r>
              <a:rPr lang="ko-KR" altLang="en-US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200" dirty="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*</a:t>
            </a:r>
            <a:r>
              <a:rPr lang="en-US" altLang="ko-KR" sz="1200" dirty="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/</a:t>
            </a:r>
            <a:endParaRPr lang="ko-KR" altLang="en-US" sz="12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.accent</a:t>
            </a:r>
            <a:r>
              <a:rPr lang="ko-KR" altLang="en-US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{</a:t>
            </a:r>
            <a:r>
              <a:rPr lang="en-US" altLang="ko-KR" sz="1200" dirty="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color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#ff0000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;} </a:t>
            </a:r>
            <a:r>
              <a:rPr lang="en-US" altLang="ko-KR" sz="1200" dirty="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/*</a:t>
            </a:r>
            <a:r>
              <a:rPr lang="ko-KR" altLang="en-US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 dirty="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16</a:t>
            </a:r>
            <a:r>
              <a:rPr lang="ko-KR" altLang="en-US" sz="1200" dirty="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진수 사용 </a:t>
            </a:r>
            <a:r>
              <a:rPr lang="en-US" altLang="ko-KR" sz="1200" dirty="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– </a:t>
            </a:r>
            <a:r>
              <a:rPr lang="ko-KR" altLang="en-US" sz="1200" dirty="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빨강 *</a:t>
            </a:r>
            <a:r>
              <a:rPr lang="en-US" altLang="ko-KR" sz="1200" dirty="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/</a:t>
            </a:r>
            <a:endParaRPr lang="ko-KR" altLang="en-US" sz="12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style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</a:p>
          <a:p>
            <a:pPr>
              <a:lnSpc>
                <a:spcPct val="130000"/>
              </a:lnSpc>
            </a:pPr>
            <a:endParaRPr lang="en-US" altLang="ko-KR" sz="1200" dirty="0">
              <a:solidFill>
                <a:srgbClr val="0000FF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h1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ko-KR" altLang="en-US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세계 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10</a:t>
            </a:r>
            <a:r>
              <a:rPr lang="ko-KR" altLang="en-US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대 </a:t>
            </a:r>
            <a:r>
              <a:rPr lang="ko-KR" alt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슈퍼푸드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h1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ko-KR" altLang="en-US" sz="12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 dirty="0" err="1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img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 dirty="0" err="1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src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="images/galic.jpg"&gt;</a:t>
            </a:r>
            <a:endParaRPr lang="en-US" altLang="ko-KR" sz="12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h2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ko-KR" altLang="en-US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마늘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(Garlic)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h2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p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ko-KR" altLang="en-US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일해백리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ko-KR" altLang="en-US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一害百利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r>
              <a:rPr lang="ko-KR" altLang="en-US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는 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…… </a:t>
            </a:r>
            <a:r>
              <a:rPr lang="ko-KR" altLang="en-US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준다는 것이다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. 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p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ko-KR" altLang="en-US" sz="12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p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ko-KR" altLang="en-US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마늘 특유의 아린 맛은 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span</a:t>
            </a:r>
            <a:r>
              <a:rPr lang="ko-KR" altLang="en-US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 dirty="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class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="accent"&gt;</a:t>
            </a:r>
            <a:r>
              <a:rPr lang="ko-KR" altLang="en-US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알리신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span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ko-KR" altLang="en-US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이라는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……</a:t>
            </a:r>
            <a:r>
              <a:rPr lang="ko-KR" altLang="en-US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준다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p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ko-KR" altLang="en-US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2497" y="4352003"/>
            <a:ext cx="3002911" cy="1731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43735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337657" y="58214"/>
            <a:ext cx="10515600" cy="1325563"/>
          </a:xfrm>
        </p:spPr>
        <p:txBody>
          <a:bodyPr/>
          <a:lstStyle/>
          <a:p>
            <a:r>
              <a:rPr lang="ko-KR" altLang="en-US" dirty="0"/>
              <a:t>텍스트 스타일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692705" y="173652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34382" y="1065402"/>
            <a:ext cx="2399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text-decoration </a:t>
            </a:r>
            <a:r>
              <a:rPr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속성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657420" y="1500014"/>
            <a:ext cx="4938037" cy="703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텍스트에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밑줄을 긋거나 가로지르는 줄 표시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rgbClr val="211D1E"/>
                </a:solidFill>
                <a:latin typeface="TDc_SSiMyungJo 120"/>
                <a:ea typeface="나눔스퀘어 Bold" panose="020B0600000101010101" pitchFamily="50" charset="-127"/>
              </a:rPr>
              <a:t>텍스트 링크의 밑줄을 없앨 때도 사용</a:t>
            </a:r>
            <a:endParaRPr lang="ko-KR" altLang="en-US" sz="1100" dirty="0">
              <a:solidFill>
                <a:srgbClr val="211D1E"/>
              </a:solidFill>
              <a:latin typeface="TDc_SSiMyungJo 120"/>
              <a:ea typeface="나눔스퀘어 Bold" panose="020B0600000101010101" pitchFamily="50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382" y="2465459"/>
            <a:ext cx="4953000" cy="211455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6437153" y="1453847"/>
            <a:ext cx="500543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style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a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{</a:t>
            </a:r>
            <a:r>
              <a:rPr lang="en-US" altLang="ko-KR" sz="1200" dirty="0" err="1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text-decoration</a:t>
            </a:r>
            <a:r>
              <a:rPr lang="en-US" altLang="ko-KR" sz="1200" dirty="0" err="1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sz="1200" dirty="0" err="1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none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;}  </a:t>
            </a:r>
            <a:r>
              <a:rPr lang="en-US" altLang="ko-KR" sz="1200" dirty="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/*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200" dirty="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밑줄 없앰</a:t>
            </a:r>
            <a:r>
              <a:rPr lang="ko-KR" altLang="en-US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200" dirty="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*</a:t>
            </a:r>
            <a:r>
              <a:rPr lang="en-US" altLang="ko-KR" sz="1200" dirty="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/</a:t>
            </a:r>
            <a:endParaRPr lang="ko-KR" altLang="en-US" sz="12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.edited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{</a:t>
            </a:r>
            <a:r>
              <a:rPr lang="en-US" altLang="ko-KR" sz="1200" dirty="0" err="1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text-decoration</a:t>
            </a:r>
            <a:r>
              <a:rPr lang="en-US" altLang="ko-KR" sz="1200" dirty="0" err="1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sz="1200" dirty="0" err="1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line-through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;}  </a:t>
            </a:r>
            <a:r>
              <a:rPr lang="en-US" altLang="ko-KR" sz="1200" dirty="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/*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200" dirty="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취소선</a:t>
            </a:r>
            <a:r>
              <a:rPr lang="ko-KR" altLang="en-US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200" dirty="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*</a:t>
            </a:r>
            <a:r>
              <a:rPr lang="en-US" altLang="ko-KR" sz="1200" dirty="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/</a:t>
            </a:r>
            <a:endParaRPr lang="ko-KR" altLang="en-US" sz="12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style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</a:p>
          <a:p>
            <a:endParaRPr lang="en-US" altLang="ko-KR" sz="1200" dirty="0">
              <a:solidFill>
                <a:srgbClr val="0000FF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h2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ko-KR" altLang="en-US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토마토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(Tomato)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h2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</a:p>
          <a:p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p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[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a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 dirty="0" err="1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href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="https://www.fitbug.com/g/Superfoods-tomatoes"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 dirty="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target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="_blank"&gt;</a:t>
            </a:r>
            <a:r>
              <a:rPr lang="ko-KR" altLang="en-US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외부 링크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a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]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p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p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ko-KR" altLang="en-US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토마토는 비타민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A, C</a:t>
            </a:r>
            <a:r>
              <a:rPr lang="ko-KR" altLang="en-US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가 풍부한 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span</a:t>
            </a:r>
            <a:r>
              <a:rPr lang="ko-KR" altLang="en-US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 dirty="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class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="edited"&gt;</a:t>
            </a:r>
            <a:r>
              <a:rPr lang="ko-KR" altLang="en-US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과일이다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span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ko-KR" altLang="en-US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채소다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. …… </a:t>
            </a:r>
            <a:r>
              <a:rPr lang="ko-KR" altLang="en-US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음식이기도 하다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.  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p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ko-KR" altLang="en-US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7153" y="3532978"/>
            <a:ext cx="4229100" cy="153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78459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175469" y="128284"/>
            <a:ext cx="10515600" cy="1325563"/>
          </a:xfrm>
        </p:spPr>
        <p:txBody>
          <a:bodyPr/>
          <a:lstStyle/>
          <a:p>
            <a:r>
              <a:rPr lang="ko-KR" altLang="en-US" dirty="0"/>
              <a:t>텍스트 스타일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692705" y="173652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34382" y="1065402"/>
            <a:ext cx="2399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text-transform </a:t>
            </a:r>
            <a:r>
              <a:rPr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속성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657420" y="1500014"/>
            <a:ext cx="4938037" cy="3838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영문 텍스트의 대문자나 소문자를 바꾸는 속성</a:t>
            </a:r>
            <a:endParaRPr lang="ko-KR" altLang="en-US" sz="1100" dirty="0">
              <a:solidFill>
                <a:srgbClr val="211D1E"/>
              </a:solidFill>
              <a:latin typeface="TDc_SSiMyungJo 120"/>
              <a:ea typeface="나눔스퀘어 Bold" panose="020B060000010101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6437153" y="1453847"/>
            <a:ext cx="527387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style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.trans1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{</a:t>
            </a:r>
            <a:r>
              <a:rPr lang="en-US" altLang="ko-KR" sz="1200" dirty="0" err="1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text-transform</a:t>
            </a:r>
            <a:r>
              <a:rPr lang="en-US" altLang="ko-KR" sz="1200" dirty="0" err="1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sz="1200" dirty="0" err="1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uppercase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;}  </a:t>
            </a:r>
            <a:r>
              <a:rPr lang="en-US" altLang="ko-KR" sz="1200" dirty="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/*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200" dirty="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대문자로</a:t>
            </a:r>
            <a:r>
              <a:rPr lang="ko-KR" altLang="en-US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200" dirty="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*</a:t>
            </a:r>
            <a:r>
              <a:rPr lang="en-US" altLang="ko-KR" sz="1200" dirty="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/</a:t>
            </a:r>
            <a:endParaRPr lang="ko-KR" altLang="en-US" sz="12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.trans2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{</a:t>
            </a:r>
            <a:r>
              <a:rPr lang="en-US" altLang="ko-KR" sz="1200" dirty="0" err="1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text-transform</a:t>
            </a:r>
            <a:r>
              <a:rPr lang="en-US" altLang="ko-KR" sz="1200" dirty="0" err="1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sz="1200" dirty="0" err="1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capitalize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;}  </a:t>
            </a:r>
            <a:r>
              <a:rPr lang="en-US" altLang="ko-KR" sz="1200" dirty="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/*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200" dirty="0" err="1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첫글자만</a:t>
            </a:r>
            <a:r>
              <a:rPr lang="ko-KR" altLang="en-US" sz="1200" dirty="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대문자로</a:t>
            </a:r>
            <a:r>
              <a:rPr lang="ko-KR" altLang="en-US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200" dirty="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*</a:t>
            </a:r>
            <a:r>
              <a:rPr lang="en-US" altLang="ko-KR" sz="1200" dirty="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/</a:t>
            </a:r>
            <a:endParaRPr lang="ko-KR" altLang="en-US" sz="12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style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</a:p>
          <a:p>
            <a:endParaRPr lang="en-US" altLang="ko-KR" sz="1200" dirty="0">
              <a:solidFill>
                <a:srgbClr val="0000FF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endParaRPr lang="en-US" altLang="ko-KR" sz="1200" dirty="0">
              <a:solidFill>
                <a:srgbClr val="0000FF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h1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Have to study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h1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ul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it-IT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lang="it-IT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it-IT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li</a:t>
            </a:r>
            <a:r>
              <a:rPr lang="it-IT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it-IT" altLang="ko-KR" sz="1200" dirty="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class</a:t>
            </a:r>
            <a:r>
              <a:rPr lang="it-IT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="trans1"&gt;</a:t>
            </a:r>
            <a:r>
              <a:rPr lang="it-IT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html</a:t>
            </a:r>
            <a:r>
              <a:rPr lang="it-IT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it-IT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li</a:t>
            </a:r>
            <a:r>
              <a:rPr lang="it-IT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it-IT" altLang="ko-KR" sz="12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it-IT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lang="it-IT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it-IT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li</a:t>
            </a:r>
            <a:r>
              <a:rPr lang="it-IT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it-IT" altLang="ko-KR" sz="1200" dirty="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class</a:t>
            </a:r>
            <a:r>
              <a:rPr lang="it-IT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="trans1"&gt;</a:t>
            </a:r>
            <a:r>
              <a:rPr lang="it-IT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css</a:t>
            </a:r>
            <a:r>
              <a:rPr lang="it-IT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it-IT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li</a:t>
            </a:r>
            <a:r>
              <a:rPr lang="it-IT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it-IT" altLang="ko-KR" sz="12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it-IT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lang="it-IT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it-IT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li</a:t>
            </a:r>
            <a:r>
              <a:rPr lang="it-IT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it-IT" altLang="ko-KR" sz="1200" dirty="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class</a:t>
            </a:r>
            <a:r>
              <a:rPr lang="it-IT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="trans2"&gt;</a:t>
            </a:r>
            <a:r>
              <a:rPr lang="it-IT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javascript</a:t>
            </a:r>
            <a:r>
              <a:rPr lang="it-IT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it-IT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li</a:t>
            </a:r>
            <a:r>
              <a:rPr lang="it-IT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it-IT" altLang="ko-KR" sz="12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ul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ko-KR" altLang="en-US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382" y="1937640"/>
            <a:ext cx="5161743" cy="211588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1617" y="4053528"/>
            <a:ext cx="2162175" cy="141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98432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00637" y="75765"/>
            <a:ext cx="10515600" cy="1325563"/>
          </a:xfrm>
        </p:spPr>
        <p:txBody>
          <a:bodyPr/>
          <a:lstStyle/>
          <a:p>
            <a:r>
              <a:rPr lang="ko-KR" altLang="en-US" dirty="0"/>
              <a:t>텍스트 스타일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692705" y="173652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34382" y="1065402"/>
            <a:ext cx="2399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text-shadow </a:t>
            </a:r>
            <a:r>
              <a:rPr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속성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657420" y="1500014"/>
            <a:ext cx="4938037" cy="38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텍스트에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그림자 효과를 추가하는 속성</a:t>
            </a:r>
            <a:endParaRPr lang="ko-KR" altLang="en-US" sz="1100" dirty="0">
              <a:solidFill>
                <a:srgbClr val="211D1E"/>
              </a:solidFill>
              <a:latin typeface="TDc_SSiMyungJo 120"/>
              <a:ea typeface="나눔스퀘어 Bold" panose="020B060000010101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6477195" y="1250068"/>
            <a:ext cx="5273878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style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h1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{ </a:t>
            </a:r>
          </a:p>
          <a:p>
            <a:r>
              <a:rPr lang="en-US" altLang="ko-KR" sz="1200" dirty="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  font-size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100px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  </a:t>
            </a:r>
            <a:r>
              <a:rPr lang="en-US" altLang="ko-KR" sz="1200" dirty="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/*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200" dirty="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글자 크기</a:t>
            </a:r>
            <a:r>
              <a:rPr lang="ko-KR" altLang="en-US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200" dirty="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*</a:t>
            </a:r>
            <a:r>
              <a:rPr lang="en-US" altLang="ko-KR" sz="1200" dirty="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/</a:t>
            </a:r>
            <a:endParaRPr lang="ko-KR" altLang="en-US" sz="12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dirty="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lang="en-US" altLang="ko-KR" sz="1200" dirty="0" err="1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font-family</a:t>
            </a:r>
            <a:r>
              <a:rPr lang="en-US" altLang="ko-KR" sz="1200" dirty="0" err="1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sz="1200" dirty="0" err="1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"Arial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Rounded MT"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 </a:t>
            </a:r>
            <a:r>
              <a:rPr lang="en-US" altLang="ko-KR" sz="1200" dirty="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/*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200" dirty="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글꼴</a:t>
            </a:r>
            <a:r>
              <a:rPr lang="ko-KR" altLang="en-US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200" dirty="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*</a:t>
            </a:r>
            <a:r>
              <a:rPr lang="en-US" altLang="ko-KR" sz="1200" dirty="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/</a:t>
            </a:r>
            <a:endParaRPr lang="ko-KR" altLang="en-US" sz="12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ko-KR" altLang="en-US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</a:p>
          <a:p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.shadow1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{ </a:t>
            </a:r>
          </a:p>
          <a:p>
            <a:r>
              <a:rPr lang="en-US" altLang="ko-KR" sz="1200" dirty="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lang="en-US" altLang="ko-KR" sz="1200" dirty="0" err="1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color</a:t>
            </a:r>
            <a:r>
              <a:rPr lang="en-US" altLang="ko-KR" sz="1200" dirty="0" err="1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sz="1200" dirty="0" err="1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orange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 </a:t>
            </a:r>
            <a:r>
              <a:rPr lang="en-US" altLang="ko-KR" sz="1200" dirty="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/*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200" dirty="0" err="1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글자색</a:t>
            </a:r>
            <a:r>
              <a:rPr lang="ko-KR" altLang="en-US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200" dirty="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*</a:t>
            </a:r>
            <a:r>
              <a:rPr lang="en-US" altLang="ko-KR" sz="1200" dirty="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/</a:t>
            </a:r>
            <a:endParaRPr lang="ko-KR" altLang="en-US" sz="12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dirty="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  text-shadow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1px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1px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  </a:t>
            </a:r>
            <a:r>
              <a:rPr lang="en-US" altLang="ko-KR" sz="1200" dirty="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/*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200" dirty="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텍스트 그림자</a:t>
            </a:r>
            <a:r>
              <a:rPr lang="ko-KR" altLang="en-US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200" dirty="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*</a:t>
            </a:r>
            <a:r>
              <a:rPr lang="en-US" altLang="ko-KR" sz="1200" dirty="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/</a:t>
            </a:r>
            <a:endParaRPr lang="ko-KR" altLang="en-US" sz="12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ko-KR" altLang="en-US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</a:p>
          <a:p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.shadow2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{</a:t>
            </a:r>
          </a:p>
          <a:p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lang="en-US" altLang="ko-KR" sz="1200" dirty="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text-shadow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5px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 dirty="0" err="1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5px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3px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#f00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  </a:t>
            </a:r>
            <a:r>
              <a:rPr lang="en-US" altLang="ko-KR" sz="1200" dirty="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/*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200" dirty="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텍스트 그림자</a:t>
            </a:r>
            <a:r>
              <a:rPr lang="ko-KR" altLang="en-US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200" dirty="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*</a:t>
            </a:r>
            <a:r>
              <a:rPr lang="en-US" altLang="ko-KR" sz="1200" dirty="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/</a:t>
            </a:r>
            <a:endParaRPr lang="ko-KR" altLang="en-US" sz="12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ko-KR" altLang="en-US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 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</a:p>
          <a:p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.shadow3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{ </a:t>
            </a:r>
          </a:p>
          <a:p>
            <a:r>
              <a:rPr lang="en-US" altLang="ko-KR" sz="1200" dirty="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  color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#</a:t>
            </a:r>
            <a:r>
              <a:rPr lang="en-US" altLang="ko-KR" sz="1200" dirty="0" err="1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fff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  </a:t>
            </a:r>
            <a:r>
              <a:rPr lang="en-US" altLang="ko-KR" sz="1200" dirty="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/*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200" dirty="0" err="1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글자색</a:t>
            </a:r>
            <a:r>
              <a:rPr lang="ko-KR" altLang="en-US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200" dirty="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*</a:t>
            </a:r>
            <a:r>
              <a:rPr lang="en-US" altLang="ko-KR" sz="1200" dirty="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/</a:t>
            </a:r>
            <a:endParaRPr lang="ko-KR" altLang="en-US" sz="12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dirty="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  text-shadow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7px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-7px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5px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#000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  </a:t>
            </a:r>
            <a:r>
              <a:rPr lang="en-US" altLang="ko-KR" sz="1200" dirty="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/*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200" dirty="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텍스트 그림자</a:t>
            </a:r>
            <a:r>
              <a:rPr lang="ko-KR" altLang="en-US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200" dirty="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*</a:t>
            </a:r>
            <a:r>
              <a:rPr lang="en-US" altLang="ko-KR" sz="1200" dirty="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/</a:t>
            </a:r>
            <a:endParaRPr lang="ko-KR" altLang="en-US" sz="12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}</a:t>
            </a:r>
          </a:p>
          <a:p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style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</a:p>
          <a:p>
            <a:endParaRPr lang="en-US" altLang="ko-KR" sz="1200" dirty="0">
              <a:solidFill>
                <a:srgbClr val="0000FF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h1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 dirty="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class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="shadow1"&gt;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HTML5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h1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</a:p>
          <a:p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h1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 dirty="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class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="shadow2"&gt;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HTML5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h1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h1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 dirty="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class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="shadow3"&gt;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HTML5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h1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ko-KR" altLang="en-US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24345" y="4469801"/>
            <a:ext cx="1546663" cy="1872276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382" y="1980792"/>
            <a:ext cx="5457825" cy="3133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36669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80298" y="106207"/>
            <a:ext cx="10515600" cy="1325563"/>
          </a:xfrm>
        </p:spPr>
        <p:txBody>
          <a:bodyPr/>
          <a:lstStyle/>
          <a:p>
            <a:r>
              <a:rPr lang="ko-KR" altLang="en-US" dirty="0"/>
              <a:t>텍스트 스타일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692705" y="173652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34382" y="1065402"/>
            <a:ext cx="2399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white-space </a:t>
            </a:r>
            <a:r>
              <a:rPr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속성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657420" y="1500014"/>
            <a:ext cx="4938037" cy="38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공백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처리 방법 지정</a:t>
            </a:r>
            <a:endParaRPr lang="ko-KR" altLang="en-US" sz="1100" dirty="0">
              <a:solidFill>
                <a:srgbClr val="211D1E"/>
              </a:solidFill>
              <a:latin typeface="TDc_SSiMyungJo 120"/>
              <a:ea typeface="나눔스퀘어 Bold" panose="020B060000010101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761" y="1937640"/>
            <a:ext cx="5492867" cy="271053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677810" y="1065402"/>
            <a:ext cx="3918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letter-spacing, word-spacing </a:t>
            </a:r>
            <a:r>
              <a:rPr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속성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6890441" y="1500014"/>
            <a:ext cx="4938037" cy="38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글자간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간격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단어간 간격</a:t>
            </a:r>
            <a:endParaRPr lang="ko-KR" altLang="en-US" sz="1100" dirty="0">
              <a:solidFill>
                <a:srgbClr val="211D1E"/>
              </a:solidFill>
              <a:latin typeface="TDc_SSiMyungJo 120"/>
              <a:ea typeface="나눔스퀘어 Bold" panose="020B0600000101010101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0441" y="1977812"/>
            <a:ext cx="2547174" cy="483963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6677810" y="2893846"/>
            <a:ext cx="490738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style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h1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{</a:t>
            </a:r>
            <a:r>
              <a:rPr lang="en-US" altLang="ko-KR" sz="1200" dirty="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font-size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40px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;} </a:t>
            </a:r>
            <a:r>
              <a:rPr lang="en-US" altLang="ko-KR" sz="1200" dirty="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/*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200" dirty="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글자 크기</a:t>
            </a:r>
            <a:r>
              <a:rPr lang="ko-KR" altLang="en-US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200" dirty="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*</a:t>
            </a:r>
            <a:r>
              <a:rPr lang="en-US" altLang="ko-KR" sz="1200" dirty="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/</a:t>
            </a:r>
            <a:endParaRPr lang="ko-KR" altLang="en-US" sz="12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.letter1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{ </a:t>
            </a:r>
            <a:r>
              <a:rPr lang="en-US" altLang="ko-KR" sz="1200" dirty="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letter-spacing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0.2em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;}  </a:t>
            </a:r>
            <a:r>
              <a:rPr lang="en-US" altLang="ko-KR" sz="1200" dirty="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/*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200" dirty="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자간</a:t>
            </a:r>
            <a:r>
              <a:rPr lang="ko-KR" altLang="en-US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200" dirty="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*</a:t>
            </a:r>
            <a:r>
              <a:rPr lang="en-US" altLang="ko-KR" sz="1200" dirty="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/ </a:t>
            </a:r>
            <a:endParaRPr lang="en-US" altLang="ko-KR" sz="12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.letter2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{ </a:t>
            </a:r>
            <a:r>
              <a:rPr lang="en-US" altLang="ko-KR" sz="1200" dirty="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letter-spacing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0.5em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;} </a:t>
            </a:r>
            <a:r>
              <a:rPr lang="en-US" altLang="ko-KR" sz="1200" dirty="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/*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200" dirty="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자간</a:t>
            </a:r>
            <a:r>
              <a:rPr lang="ko-KR" altLang="en-US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200" dirty="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*</a:t>
            </a:r>
            <a:r>
              <a:rPr lang="en-US" altLang="ko-KR" sz="1200" dirty="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/ </a:t>
            </a:r>
            <a:endParaRPr lang="en-US" altLang="ko-KR" sz="12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style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</a:p>
          <a:p>
            <a:endParaRPr lang="en-US" altLang="ko-KR" sz="1200" dirty="0">
              <a:solidFill>
                <a:srgbClr val="0000FF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h1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HTML5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h1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h1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 dirty="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class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="letter1"&gt;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HTML5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h1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h1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 dirty="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class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="letter2"&gt;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HTML5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h1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ko-KR" altLang="en-US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38014" y="4261093"/>
            <a:ext cx="1257300" cy="1638300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cxnSp>
        <p:nvCxnSpPr>
          <p:cNvPr id="18" name="직선 연결선 17"/>
          <p:cNvCxnSpPr/>
          <p:nvPr/>
        </p:nvCxnSpPr>
        <p:spPr>
          <a:xfrm>
            <a:off x="6241409" y="904056"/>
            <a:ext cx="0" cy="5494789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45650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649904" y="322686"/>
            <a:ext cx="10127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01-3</a:t>
            </a:r>
            <a:endParaRPr lang="ko-KR" altLang="en-US" sz="2000" b="1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4" name="제목 4"/>
          <p:cNvSpPr txBox="1">
            <a:spLocks/>
          </p:cNvSpPr>
          <p:nvPr/>
        </p:nvSpPr>
        <p:spPr>
          <a:xfrm>
            <a:off x="1510726" y="188947"/>
            <a:ext cx="9091189" cy="6675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HTML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기본 문서 구조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3074" y="1287408"/>
            <a:ext cx="5071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특수 문자 입력하기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33074" y="3596042"/>
            <a:ext cx="5071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특수 기호 입력하기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805758" y="1756372"/>
            <a:ext cx="8537418" cy="11648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키보드에서 한글 자음을 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/>
            </a:r>
            <a:b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누른 후 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한자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&gt;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키를 누르면 특수문자가 표시된다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b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한글 각 자음마다 서로 다른 특수 문자가 표시된다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05758" y="4200808"/>
            <a:ext cx="8537418" cy="11648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HTML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문서의 특성상 여러 개의 공백을 나타내거나 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/>
            </a:r>
            <a:b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따옴표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‘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&lt;’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같은 꺾쇠 괄호를 화면에 표시할 때에도 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/>
            </a:r>
            <a:b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특수 기호로 입력한다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ko-KR" altLang="en-US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0317" y="1493566"/>
            <a:ext cx="3805818" cy="172635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5640" y="3482722"/>
            <a:ext cx="1954157" cy="2644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25799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14619" y="72841"/>
            <a:ext cx="10515600" cy="1325563"/>
          </a:xfrm>
        </p:spPr>
        <p:txBody>
          <a:bodyPr/>
          <a:lstStyle/>
          <a:p>
            <a:r>
              <a:rPr lang="ko-KR" altLang="en-US" dirty="0"/>
              <a:t>문단 스타일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692705" y="173652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34382" y="1065402"/>
            <a:ext cx="2399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direction </a:t>
            </a:r>
            <a:r>
              <a:rPr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속성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534382" y="1500014"/>
            <a:ext cx="4938037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텍스트를 쓰는 방향 지정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rgbClr val="211D1E"/>
                </a:solidFill>
                <a:latin typeface="TDc_SSiMyungJo 120"/>
                <a:ea typeface="나눔스퀘어 Bold" panose="020B0600000101010101" pitchFamily="50" charset="-127"/>
              </a:rPr>
              <a:t>아랍어처럼 오른쪽에서 왼쪽으로 쓰는 언어일 경우 </a:t>
            </a:r>
            <a:r>
              <a:rPr lang="en-US" altLang="ko-KR" sz="1400" dirty="0">
                <a:solidFill>
                  <a:srgbClr val="211D1E"/>
                </a:solidFill>
                <a:latin typeface="TDc_SSiMyungJo 120"/>
                <a:ea typeface="나눔스퀘어 Bold" panose="020B0600000101010101" pitchFamily="50" charset="-127"/>
              </a:rPr>
              <a:t>direction </a:t>
            </a:r>
            <a:r>
              <a:rPr lang="ko-KR" altLang="en-US" sz="1400" dirty="0">
                <a:solidFill>
                  <a:srgbClr val="211D1E"/>
                </a:solidFill>
                <a:latin typeface="TDc_SSiMyungJo 120"/>
                <a:ea typeface="나눔스퀘어 Bold" panose="020B0600000101010101" pitchFamily="50" charset="-127"/>
              </a:rPr>
              <a:t>속성으로 </a:t>
            </a:r>
            <a:r>
              <a:rPr lang="en-US" altLang="ko-KR" sz="1400" dirty="0">
                <a:solidFill>
                  <a:srgbClr val="211D1E"/>
                </a:solidFill>
                <a:latin typeface="TDc_SSiMyungJo 120"/>
                <a:ea typeface="나눔스퀘어 Bold" panose="020B0600000101010101" pitchFamily="50" charset="-127"/>
              </a:rPr>
              <a:t>right to left </a:t>
            </a:r>
            <a:r>
              <a:rPr lang="ko-KR" altLang="en-US" sz="1400" dirty="0">
                <a:solidFill>
                  <a:srgbClr val="211D1E"/>
                </a:solidFill>
                <a:latin typeface="TDc_SSiMyungJo 120"/>
                <a:ea typeface="나눔스퀘어 Bold" panose="020B0600000101010101" pitchFamily="50" charset="-127"/>
              </a:rPr>
              <a:t>로 지정</a:t>
            </a:r>
            <a:endParaRPr lang="ko-KR" altLang="en-US" sz="1100" dirty="0">
              <a:solidFill>
                <a:srgbClr val="211D1E"/>
              </a:solidFill>
              <a:latin typeface="TDc_SSiMyungJo 120"/>
              <a:ea typeface="나눔스퀘어 Bold" panose="020B060000010101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677810" y="1065402"/>
            <a:ext cx="3918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text-align </a:t>
            </a:r>
            <a:r>
              <a:rPr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속성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6677810" y="1503518"/>
            <a:ext cx="4938037" cy="38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텍스트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정렬 방법 지정</a:t>
            </a:r>
            <a:endParaRPr lang="ko-KR" altLang="en-US" sz="1100" dirty="0">
              <a:solidFill>
                <a:srgbClr val="211D1E"/>
              </a:solidFill>
              <a:latin typeface="TDc_SSiMyungJo 120"/>
              <a:ea typeface="나눔스퀘어 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920" y="2627123"/>
            <a:ext cx="2162175" cy="3429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484" y="3035303"/>
            <a:ext cx="4686300" cy="101917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2289" y="2032082"/>
            <a:ext cx="4862907" cy="362131"/>
          </a:xfrm>
          <a:prstGeom prst="rect">
            <a:avLst/>
          </a:prstGeom>
        </p:spPr>
      </p:pic>
      <p:cxnSp>
        <p:nvCxnSpPr>
          <p:cNvPr id="16" name="직선 연결선 15"/>
          <p:cNvCxnSpPr/>
          <p:nvPr/>
        </p:nvCxnSpPr>
        <p:spPr>
          <a:xfrm>
            <a:off x="6006517" y="989901"/>
            <a:ext cx="0" cy="5494789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5238" y="2561843"/>
            <a:ext cx="5648325" cy="278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7644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125136" y="106979"/>
            <a:ext cx="10515600" cy="1325563"/>
          </a:xfrm>
        </p:spPr>
        <p:txBody>
          <a:bodyPr/>
          <a:lstStyle/>
          <a:p>
            <a:r>
              <a:rPr lang="ko-KR" altLang="en-US" dirty="0"/>
              <a:t>문단 스타일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692705" y="173652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45457" y="1065402"/>
            <a:ext cx="3918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text-align </a:t>
            </a:r>
            <a:r>
              <a:rPr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속성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472580" y="1829016"/>
            <a:ext cx="6096000" cy="212365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style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p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{</a:t>
            </a:r>
          </a:p>
          <a:p>
            <a:r>
              <a:rPr lang="ko-KR" altLang="en-US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lang="en-US" altLang="ko-KR" sz="1200" dirty="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border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1px</a:t>
            </a:r>
            <a:r>
              <a:rPr lang="ko-KR" altLang="en-US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solid</a:t>
            </a:r>
            <a:r>
              <a:rPr lang="ko-KR" altLang="en-US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#ccc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 </a:t>
            </a:r>
            <a:r>
              <a:rPr lang="en-US" altLang="ko-KR" sz="1200" dirty="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/*</a:t>
            </a:r>
            <a:r>
              <a:rPr lang="ko-KR" altLang="en-US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200" dirty="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테두리 </a:t>
            </a:r>
            <a:r>
              <a:rPr lang="en-US" altLang="ko-KR" sz="1200" dirty="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- 1</a:t>
            </a:r>
            <a:r>
              <a:rPr lang="ko-KR" altLang="en-US" sz="1200" dirty="0" err="1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픽셀짜리</a:t>
            </a:r>
            <a:r>
              <a:rPr lang="ko-KR" altLang="en-US" sz="1200" dirty="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회색 실선</a:t>
            </a:r>
            <a:r>
              <a:rPr lang="ko-KR" altLang="en-US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200" dirty="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*</a:t>
            </a:r>
            <a:r>
              <a:rPr lang="en-US" altLang="ko-KR" sz="1200" dirty="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/</a:t>
            </a:r>
            <a:endParaRPr lang="ko-KR" altLang="en-US" sz="12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ko-KR" altLang="en-US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lang="en-US" altLang="ko-KR" sz="1200" dirty="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padding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10px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 </a:t>
            </a:r>
            <a:r>
              <a:rPr lang="en-US" altLang="ko-KR" sz="1200" dirty="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/*</a:t>
            </a:r>
            <a:r>
              <a:rPr lang="ko-KR" altLang="en-US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200" dirty="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테두리와 내용 사이의 패딩 여백</a:t>
            </a:r>
            <a:r>
              <a:rPr lang="ko-KR" altLang="en-US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200" dirty="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*</a:t>
            </a:r>
            <a:r>
              <a:rPr lang="en-US" altLang="ko-KR" sz="1200" dirty="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/</a:t>
            </a:r>
            <a:endParaRPr lang="ko-KR" altLang="en-US" sz="12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ko-KR" altLang="en-US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lang="en-US" altLang="ko-KR" sz="1200" dirty="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margin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10px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 </a:t>
            </a:r>
            <a:r>
              <a:rPr lang="en-US" altLang="ko-KR" sz="1200" dirty="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/*</a:t>
            </a:r>
            <a:r>
              <a:rPr lang="ko-KR" altLang="en-US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200" dirty="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단락 주변의 마진 여백</a:t>
            </a:r>
            <a:r>
              <a:rPr lang="ko-KR" altLang="en-US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200" dirty="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*</a:t>
            </a:r>
            <a:r>
              <a:rPr lang="en-US" altLang="ko-KR" sz="1200" dirty="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/</a:t>
            </a:r>
            <a:endParaRPr lang="ko-KR" altLang="en-US" sz="12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ko-KR" altLang="en-US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</a:p>
          <a:p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.align-left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{</a:t>
            </a:r>
            <a:r>
              <a:rPr lang="en-US" altLang="ko-KR" sz="1200" dirty="0" err="1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text-align</a:t>
            </a:r>
            <a:r>
              <a:rPr lang="en-US" altLang="ko-KR" sz="1200" dirty="0" err="1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sz="1200" dirty="0" err="1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left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;}  </a:t>
            </a:r>
            <a:r>
              <a:rPr lang="en-US" altLang="ko-KR" sz="1200" dirty="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/*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200" dirty="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왼쪽 정렬</a:t>
            </a:r>
            <a:r>
              <a:rPr lang="ko-KR" altLang="en-US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200" dirty="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*</a:t>
            </a:r>
            <a:r>
              <a:rPr lang="en-US" altLang="ko-KR" sz="1200" dirty="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/</a:t>
            </a:r>
            <a:endParaRPr lang="ko-KR" altLang="en-US" sz="12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.align-right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{</a:t>
            </a:r>
            <a:r>
              <a:rPr lang="en-US" altLang="ko-KR" sz="1200" dirty="0" err="1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text-align</a:t>
            </a:r>
            <a:r>
              <a:rPr lang="en-US" altLang="ko-KR" sz="1200" dirty="0" err="1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sz="1200" dirty="0" err="1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right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;}  </a:t>
            </a:r>
            <a:r>
              <a:rPr lang="en-US" altLang="ko-KR" sz="1200" dirty="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/*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200" dirty="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오른쪽 정렬</a:t>
            </a:r>
            <a:r>
              <a:rPr lang="ko-KR" altLang="en-US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200" dirty="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*</a:t>
            </a:r>
            <a:r>
              <a:rPr lang="en-US" altLang="ko-KR" sz="1200" dirty="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/</a:t>
            </a:r>
            <a:endParaRPr lang="ko-KR" altLang="en-US" sz="12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.align-center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{</a:t>
            </a:r>
            <a:r>
              <a:rPr lang="en-US" altLang="ko-KR" sz="1200" dirty="0" err="1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text-align</a:t>
            </a:r>
            <a:r>
              <a:rPr lang="en-US" altLang="ko-KR" sz="1200" dirty="0" err="1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sz="1200" dirty="0" err="1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center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;}  </a:t>
            </a:r>
            <a:r>
              <a:rPr lang="en-US" altLang="ko-KR" sz="1200" dirty="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/*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200" dirty="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가운데 정렬</a:t>
            </a:r>
            <a:r>
              <a:rPr lang="ko-KR" altLang="en-US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200" dirty="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*</a:t>
            </a:r>
            <a:r>
              <a:rPr lang="en-US" altLang="ko-KR" sz="1200" dirty="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/</a:t>
            </a:r>
            <a:endParaRPr lang="ko-KR" altLang="en-US" sz="12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.align-justify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{</a:t>
            </a:r>
            <a:r>
              <a:rPr lang="en-US" altLang="ko-KR" sz="1200" dirty="0" err="1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text-align</a:t>
            </a:r>
            <a:r>
              <a:rPr lang="en-US" altLang="ko-KR" sz="1200" dirty="0" err="1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sz="1200" dirty="0" err="1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justify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 }  </a:t>
            </a:r>
            <a:r>
              <a:rPr lang="en-US" altLang="ko-KR" sz="1200" dirty="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/*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200" dirty="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양쪽 정렬</a:t>
            </a:r>
            <a:r>
              <a:rPr lang="ko-KR" altLang="en-US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200" dirty="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*</a:t>
            </a:r>
            <a:r>
              <a:rPr lang="en-US" altLang="ko-KR" sz="1200" dirty="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/</a:t>
            </a:r>
            <a:endParaRPr lang="ko-KR" altLang="en-US" sz="12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style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ko-KR" altLang="en-US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45952" y="4028137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p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 dirty="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class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="align-left"&gt;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sv-SE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Integer elementum ...... 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p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</a:p>
          <a:p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p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 dirty="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class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="align-right"&gt;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sv-SE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Integer elementum ...... 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p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endParaRPr lang="ko-KR" altLang="en-US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p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 dirty="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class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="align-center"&gt;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sv-SE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Integer elementum ...... 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p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endParaRPr lang="ko-KR" altLang="en-US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p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 dirty="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class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="align-justify"&gt;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sv-SE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Integer elementum ...... 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p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endParaRPr lang="ko-KR" altLang="en-US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ko-KR" altLang="en-US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568580" y="1065402"/>
            <a:ext cx="3918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text-justify </a:t>
            </a:r>
            <a:r>
              <a:rPr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속성</a:t>
            </a:r>
          </a:p>
        </p:txBody>
      </p:sp>
      <p:cxnSp>
        <p:nvCxnSpPr>
          <p:cNvPr id="19" name="직선 연결선 18"/>
          <p:cNvCxnSpPr/>
          <p:nvPr/>
        </p:nvCxnSpPr>
        <p:spPr>
          <a:xfrm>
            <a:off x="6006517" y="989901"/>
            <a:ext cx="0" cy="5494789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6504264" y="1510235"/>
            <a:ext cx="5189989" cy="705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211D1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text-align=“justify”</a:t>
            </a:r>
            <a:r>
              <a:rPr lang="ko-KR" altLang="en-US" sz="1400" dirty="0">
                <a:solidFill>
                  <a:srgbClr val="211D1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 경우 양쪽 끝에 맞춰</a:t>
            </a:r>
            <a:r>
              <a:rPr lang="en-US" altLang="ko-KR" sz="1400" dirty="0">
                <a:solidFill>
                  <a:srgbClr val="211D1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dirty="0">
                <a:solidFill>
                  <a:srgbClr val="211D1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정렬할 때 글자와 단어 사이의 간격을 조절하는 속성</a:t>
            </a:r>
            <a:endParaRPr lang="ko-KR" altLang="en-US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1218" y="2353242"/>
            <a:ext cx="5440397" cy="2561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89350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141914" y="130669"/>
            <a:ext cx="10515600" cy="1325563"/>
          </a:xfrm>
        </p:spPr>
        <p:txBody>
          <a:bodyPr/>
          <a:lstStyle/>
          <a:p>
            <a:r>
              <a:rPr lang="ko-KR" altLang="en-US" dirty="0"/>
              <a:t>문단 스타일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45457" y="1065402"/>
            <a:ext cx="3918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text-indent </a:t>
            </a:r>
            <a:r>
              <a:rPr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속성</a:t>
            </a:r>
          </a:p>
        </p:txBody>
      </p:sp>
      <p:cxnSp>
        <p:nvCxnSpPr>
          <p:cNvPr id="19" name="직선 연결선 18"/>
          <p:cNvCxnSpPr/>
          <p:nvPr/>
        </p:nvCxnSpPr>
        <p:spPr>
          <a:xfrm>
            <a:off x="6006517" y="989901"/>
            <a:ext cx="0" cy="5494789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545457" y="1510235"/>
            <a:ext cx="5189989" cy="38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rgbClr val="211D1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문단의 첫 글자를 얼마나 들여 쓸지 지정</a:t>
            </a:r>
            <a:endParaRPr lang="ko-KR" altLang="en-US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975" y="1960675"/>
            <a:ext cx="2533476" cy="31668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951" y="2345699"/>
            <a:ext cx="3959604" cy="821640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554448" y="3411136"/>
            <a:ext cx="437877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style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.indent1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{</a:t>
            </a:r>
            <a:r>
              <a:rPr lang="en-US" altLang="ko-KR" sz="12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text-indent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15px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;}  </a:t>
            </a:r>
            <a:r>
              <a:rPr lang="en-US" altLang="ko-KR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/*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15px</a:t>
            </a:r>
            <a:r>
              <a:rPr lang="ko-KR" altLang="en-US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만큼 들여쓰기</a:t>
            </a:r>
            <a:r>
              <a:rPr lang="ko-KR" altLang="en-US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*</a:t>
            </a:r>
            <a:r>
              <a:rPr lang="en-US" altLang="ko-KR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/</a:t>
            </a:r>
            <a:endParaRPr lang="ko-KR" altLang="en-US" sz="120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</a:t>
            </a:r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.indent2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{</a:t>
            </a:r>
            <a:r>
              <a:rPr lang="en-US" altLang="ko-KR" sz="12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text-indent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5%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;}  </a:t>
            </a:r>
            <a:r>
              <a:rPr lang="en-US" altLang="ko-KR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/*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5</a:t>
            </a:r>
            <a:r>
              <a:rPr lang="en-US" altLang="ko-KR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%</a:t>
            </a:r>
            <a:r>
              <a:rPr lang="ko-KR" altLang="en-US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만큼 들여쓰기</a:t>
            </a:r>
            <a:r>
              <a:rPr lang="ko-KR" altLang="en-US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*</a:t>
            </a:r>
            <a:r>
              <a:rPr lang="en-US" altLang="ko-KR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/</a:t>
            </a:r>
            <a:endParaRPr lang="ko-KR" altLang="en-US" sz="120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style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</a:p>
          <a:p>
            <a:endParaRPr lang="en-US" altLang="ko-KR" sz="1200">
              <a:solidFill>
                <a:srgbClr val="0000FF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p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ko-KR" altLang="en-US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블루베리는 비타민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A, …… 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p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p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class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="indent1"&gt;</a:t>
            </a:r>
            <a:r>
              <a:rPr lang="ko-KR" altLang="en-US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블루베리는 비타민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A, …… 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p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p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class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="indent2"&gt;</a:t>
            </a:r>
            <a:r>
              <a:rPr lang="ko-KR" altLang="en-US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블루베리는 비타민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A, …… 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p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391189" y="1065402"/>
            <a:ext cx="3918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line-height </a:t>
            </a:r>
            <a:r>
              <a:rPr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속성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6391189" y="1510235"/>
            <a:ext cx="546106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rgbClr val="211D1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문단의</a:t>
            </a:r>
            <a:r>
              <a:rPr lang="en-US" altLang="ko-KR" sz="1400" dirty="0">
                <a:solidFill>
                  <a:srgbClr val="211D1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dirty="0">
                <a:solidFill>
                  <a:srgbClr val="211D1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줄 간격 지정</a:t>
            </a:r>
            <a:endParaRPr lang="en-US" altLang="ko-KR" sz="1400" dirty="0">
              <a:solidFill>
                <a:srgbClr val="211D1E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rgbClr val="211D1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</a:t>
            </a:r>
            <a:r>
              <a:rPr lang="ko-KR" altLang="en-US" sz="1400" dirty="0">
                <a:solidFill>
                  <a:srgbClr val="211D1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숫자</a:t>
            </a:r>
            <a:r>
              <a:rPr lang="en-US" altLang="ko-KR" sz="1400" dirty="0">
                <a:solidFill>
                  <a:srgbClr val="211D1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&gt;</a:t>
            </a:r>
            <a:r>
              <a:rPr lang="ko-KR" altLang="en-US" sz="1400" dirty="0">
                <a:solidFill>
                  <a:srgbClr val="211D1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와 </a:t>
            </a:r>
            <a:r>
              <a:rPr lang="en-US" altLang="ko-KR" sz="1400" dirty="0">
                <a:solidFill>
                  <a:srgbClr val="211D1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</a:t>
            </a:r>
            <a:r>
              <a:rPr lang="ko-KR" altLang="en-US" sz="1400" dirty="0">
                <a:solidFill>
                  <a:srgbClr val="211D1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백분율</a:t>
            </a:r>
            <a:r>
              <a:rPr lang="en-US" altLang="ko-KR" sz="1400" dirty="0">
                <a:solidFill>
                  <a:srgbClr val="211D1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&gt;</a:t>
            </a:r>
            <a:r>
              <a:rPr lang="ko-KR" altLang="en-US" sz="1400" dirty="0">
                <a:solidFill>
                  <a:srgbClr val="211D1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은 부모 요소를 기준으로 몇 배인지 지정</a:t>
            </a:r>
            <a:endParaRPr lang="en-US" altLang="ko-KR" sz="1400" dirty="0">
              <a:solidFill>
                <a:srgbClr val="211D1E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보통 글자 크기의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1.5~2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배 정도면 적당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6391189" y="3150670"/>
            <a:ext cx="479972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style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.big-line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{ </a:t>
            </a:r>
            <a:r>
              <a:rPr lang="en-US" altLang="ko-KR" sz="1200" dirty="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line-height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2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;}  </a:t>
            </a:r>
            <a:r>
              <a:rPr lang="en-US" altLang="ko-KR" sz="1200" dirty="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/*</a:t>
            </a:r>
            <a:r>
              <a:rPr lang="ko-KR" altLang="en-US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200" dirty="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글자 크기 </a:t>
            </a:r>
            <a:r>
              <a:rPr lang="en-US" altLang="ko-KR" sz="1200" dirty="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2</a:t>
            </a:r>
            <a:r>
              <a:rPr lang="ko-KR" altLang="en-US" sz="1200" dirty="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배</a:t>
            </a:r>
            <a:r>
              <a:rPr lang="ko-KR" altLang="en-US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200" dirty="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*</a:t>
            </a:r>
            <a:r>
              <a:rPr lang="en-US" altLang="ko-KR" sz="1200" dirty="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/</a:t>
            </a:r>
            <a:endParaRPr lang="en-US" altLang="ko-KR" sz="12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.small-line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{ </a:t>
            </a:r>
            <a:r>
              <a:rPr lang="en-US" altLang="ko-KR" sz="1200" dirty="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line-height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0.7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;}  </a:t>
            </a:r>
            <a:r>
              <a:rPr lang="en-US" altLang="ko-KR" sz="1200" dirty="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/*</a:t>
            </a:r>
            <a:r>
              <a:rPr lang="ko-KR" altLang="en-US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200" dirty="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글자 크기 </a:t>
            </a:r>
            <a:r>
              <a:rPr lang="en-US" altLang="ko-KR" sz="1200" dirty="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0.7</a:t>
            </a:r>
            <a:r>
              <a:rPr lang="ko-KR" altLang="en-US" sz="1200" dirty="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배</a:t>
            </a:r>
            <a:r>
              <a:rPr lang="ko-KR" altLang="en-US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200" dirty="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*</a:t>
            </a:r>
            <a:r>
              <a:rPr lang="en-US" altLang="ko-KR" sz="1200" dirty="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/</a:t>
            </a:r>
            <a:r>
              <a:rPr lang="ko-KR" altLang="en-US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 </a:t>
            </a:r>
            <a:endParaRPr lang="en-US" altLang="ko-KR" sz="12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style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</a:p>
          <a:p>
            <a:endParaRPr lang="en-US" altLang="ko-KR" sz="1200" dirty="0">
              <a:solidFill>
                <a:srgbClr val="0000FF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p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ko-KR" altLang="en-US" sz="1200" dirty="0">
                <a:solidFill>
                  <a:srgbClr val="211D1E"/>
                </a:solidFill>
                <a:latin typeface="TDc_SSiGothic 120"/>
                <a:ea typeface="나눔스퀘어 Bold" panose="020B0600000101010101" pitchFamily="50" charset="-127"/>
              </a:rPr>
              <a:t>블루베리의 대표적인 기능은 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…… 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p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p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 dirty="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class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=“small-line"&gt;</a:t>
            </a:r>
            <a:r>
              <a:rPr lang="ko-KR" altLang="en-US" sz="1200" dirty="0">
                <a:solidFill>
                  <a:srgbClr val="211D1E"/>
                </a:solidFill>
                <a:latin typeface="TDc_SSiGothic 120"/>
                <a:ea typeface="나눔스퀘어 Bold" panose="020B0600000101010101" pitchFamily="50" charset="-127"/>
              </a:rPr>
              <a:t>블루베리의 대표적인 기능은 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…… 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p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p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 dirty="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class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=“bi"&gt;</a:t>
            </a:r>
            <a:r>
              <a:rPr lang="ko-KR" altLang="en-US" sz="1200" dirty="0">
                <a:solidFill>
                  <a:srgbClr val="211D1E"/>
                </a:solidFill>
                <a:latin typeface="TDc_SSiGothic 120"/>
                <a:ea typeface="나눔스퀘어 Bold" panose="020B0600000101010101" pitchFamily="50" charset="-127"/>
              </a:rPr>
              <a:t>블루베리의 대표적인 기능은 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…… 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p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8730" y="2700571"/>
            <a:ext cx="4311229" cy="322001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5"/>
          <a:srcRect t="18080"/>
          <a:stretch/>
        </p:blipFill>
        <p:spPr>
          <a:xfrm>
            <a:off x="6488095" y="4861682"/>
            <a:ext cx="3724275" cy="1623008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6"/>
          <a:srcRect t="18080"/>
          <a:stretch/>
        </p:blipFill>
        <p:spPr>
          <a:xfrm>
            <a:off x="767845" y="5078522"/>
            <a:ext cx="3695700" cy="1623008"/>
          </a:xfrm>
          <a:prstGeom prst="rect">
            <a:avLst/>
          </a:prstGeom>
          <a:ln w="31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6966393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170091" y="78237"/>
            <a:ext cx="10515600" cy="1325563"/>
          </a:xfrm>
        </p:spPr>
        <p:txBody>
          <a:bodyPr/>
          <a:lstStyle/>
          <a:p>
            <a:r>
              <a:rPr lang="ko-KR" altLang="en-US" dirty="0"/>
              <a:t>문단 스타일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692705" y="173652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45952" y="1074651"/>
            <a:ext cx="3918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text-overflow </a:t>
            </a:r>
            <a:r>
              <a:rPr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속성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426182" y="1510235"/>
            <a:ext cx="4909216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rgbClr val="211D1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지정한</a:t>
            </a:r>
            <a:r>
              <a:rPr lang="en-US" altLang="ko-KR" sz="1400" dirty="0">
                <a:solidFill>
                  <a:srgbClr val="211D1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dirty="0">
                <a:solidFill>
                  <a:srgbClr val="211D1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영역을 벗어나는 텍스트를 어떻게 할지 지정</a:t>
            </a:r>
            <a:endParaRPr lang="en-US" altLang="ko-KR" sz="1400" dirty="0">
              <a:solidFill>
                <a:srgbClr val="211D1E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rgbClr val="211D1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해당 요소의 </a:t>
            </a:r>
            <a:r>
              <a:rPr lang="en-US" altLang="ko-KR" sz="1400" dirty="0">
                <a:solidFill>
                  <a:srgbClr val="211D1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overflow </a:t>
            </a:r>
            <a:r>
              <a:rPr lang="ko-KR" altLang="en-US" sz="1400" dirty="0">
                <a:solidFill>
                  <a:srgbClr val="211D1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속성 값이 </a:t>
            </a:r>
            <a:r>
              <a:rPr lang="en-US" altLang="ko-KR" sz="1400" dirty="0" err="1">
                <a:solidFill>
                  <a:srgbClr val="211D1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hidde</a:t>
            </a:r>
            <a:r>
              <a:rPr lang="ko-KR" altLang="en-US" sz="1400" dirty="0">
                <a:solidFill>
                  <a:srgbClr val="211D1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 때</a:t>
            </a:r>
            <a:r>
              <a:rPr lang="en-US" altLang="ko-KR" sz="1400" dirty="0">
                <a:solidFill>
                  <a:srgbClr val="211D1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solidFill>
                  <a:srgbClr val="211D1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또는</a:t>
            </a:r>
            <a:r>
              <a:rPr lang="en-US" altLang="ko-KR" sz="1400" dirty="0">
                <a:solidFill>
                  <a:srgbClr val="211D1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/>
            </a:r>
            <a:br>
              <a:rPr lang="en-US" altLang="ko-KR" sz="1400" dirty="0">
                <a:solidFill>
                  <a:srgbClr val="211D1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en-US" altLang="ko-KR" sz="1400" dirty="0">
                <a:solidFill>
                  <a:srgbClr val="211D1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overflow</a:t>
            </a:r>
            <a:r>
              <a:rPr lang="ko-KR" altLang="en-US" sz="1400" dirty="0">
                <a:solidFill>
                  <a:srgbClr val="211D1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 </a:t>
            </a:r>
            <a:r>
              <a:rPr lang="en-US" altLang="ko-KR" sz="1400" dirty="0">
                <a:solidFill>
                  <a:srgbClr val="211D1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scroll, auto </a:t>
            </a:r>
            <a:r>
              <a:rPr lang="ko-KR" altLang="en-US" sz="1400" dirty="0">
                <a:solidFill>
                  <a:srgbClr val="211D1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이면서 </a:t>
            </a:r>
            <a:r>
              <a:rPr lang="en-US" altLang="ko-KR" sz="1400" dirty="0" err="1">
                <a:solidFill>
                  <a:srgbClr val="211D1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white-space:nowrap</a:t>
            </a:r>
            <a:r>
              <a:rPr lang="ko-KR" altLang="en-US" sz="1400" dirty="0">
                <a:solidFill>
                  <a:srgbClr val="211D1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 때만 적용됨</a:t>
            </a:r>
            <a:r>
              <a:rPr lang="en-US" altLang="ko-KR" sz="1400" dirty="0">
                <a:solidFill>
                  <a:srgbClr val="211D1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ko-KR" altLang="en-US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952" y="3108100"/>
            <a:ext cx="2937814" cy="1380010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6291742" y="1366054"/>
            <a:ext cx="5293454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style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.content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{</a:t>
            </a:r>
          </a:p>
          <a:p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lang="en-US" altLang="ko-KR" sz="1200" dirty="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border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1px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solid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#ccc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  </a:t>
            </a:r>
            <a:r>
              <a:rPr lang="en-US" altLang="ko-KR" sz="1200" dirty="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/*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200" dirty="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테두리</a:t>
            </a:r>
            <a:r>
              <a:rPr lang="ko-KR" altLang="en-US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200" dirty="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*</a:t>
            </a:r>
            <a:r>
              <a:rPr lang="en-US" altLang="ko-KR" sz="1200" dirty="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/</a:t>
            </a:r>
            <a:endParaRPr lang="ko-KR" altLang="en-US" sz="12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lang="en-US" altLang="ko-KR" sz="1200" dirty="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width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300px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  </a:t>
            </a:r>
            <a:r>
              <a:rPr lang="en-US" altLang="ko-KR" sz="1200" dirty="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/*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200" dirty="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단락의 너비</a:t>
            </a:r>
            <a:r>
              <a:rPr lang="ko-KR" altLang="en-US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200" dirty="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*</a:t>
            </a:r>
            <a:r>
              <a:rPr lang="en-US" altLang="ko-KR" sz="1200" dirty="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/</a:t>
            </a:r>
            <a:endParaRPr lang="ko-KR" altLang="en-US" sz="12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lang="en-US" altLang="ko-KR" sz="1200" dirty="0" err="1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white-space</a:t>
            </a:r>
            <a:r>
              <a:rPr lang="en-US" altLang="ko-KR" sz="1200" dirty="0" err="1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sz="1200" dirty="0" err="1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nowrap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  </a:t>
            </a:r>
            <a:r>
              <a:rPr lang="en-US" altLang="ko-KR" sz="1200" dirty="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/*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200" dirty="0" err="1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줄바꿈</a:t>
            </a:r>
            <a:r>
              <a:rPr lang="ko-KR" altLang="en-US" sz="1200" dirty="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없음</a:t>
            </a:r>
            <a:r>
              <a:rPr lang="ko-KR" altLang="en-US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200" dirty="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*</a:t>
            </a:r>
            <a:r>
              <a:rPr lang="en-US" altLang="ko-KR" sz="1200" dirty="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/</a:t>
            </a:r>
            <a:endParaRPr lang="ko-KR" altLang="en-US" sz="12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lang="en-US" altLang="ko-KR" sz="1200" dirty="0" err="1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overflow</a:t>
            </a:r>
            <a:r>
              <a:rPr lang="en-US" altLang="ko-KR" sz="1200" dirty="0" err="1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sz="1200" dirty="0" err="1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hidden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  </a:t>
            </a:r>
            <a:r>
              <a:rPr lang="en-US" altLang="ko-KR" sz="1200" dirty="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/*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200" dirty="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넘치는 부분 감춤</a:t>
            </a:r>
            <a:r>
              <a:rPr lang="ko-KR" altLang="en-US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200" dirty="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*</a:t>
            </a:r>
            <a:r>
              <a:rPr lang="en-US" altLang="ko-KR" sz="1200" dirty="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/</a:t>
            </a:r>
            <a:endParaRPr lang="ko-KR" altLang="en-US" sz="12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lang="en-US" altLang="ko-KR" sz="1200" dirty="0" err="1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text-overflow</a:t>
            </a:r>
            <a:r>
              <a:rPr lang="en-US" altLang="ko-KR" sz="1200" dirty="0" err="1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sz="1200" dirty="0" err="1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ellipsis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  </a:t>
            </a:r>
            <a:r>
              <a:rPr lang="en-US" altLang="ko-KR" sz="1200" dirty="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/*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200" dirty="0" err="1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말줄임표</a:t>
            </a:r>
            <a:r>
              <a:rPr lang="ko-KR" altLang="en-US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200" dirty="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*</a:t>
            </a:r>
            <a:r>
              <a:rPr lang="en-US" altLang="ko-KR" sz="1200" dirty="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/</a:t>
            </a:r>
            <a:endParaRPr lang="ko-KR" altLang="en-US" sz="12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ko-KR" altLang="en-US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</a:p>
          <a:p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.</a:t>
            </a:r>
            <a:r>
              <a:rPr lang="en-US" altLang="ko-KR" sz="1200" dirty="0" err="1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content:hover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{</a:t>
            </a:r>
          </a:p>
          <a:p>
            <a:r>
              <a:rPr lang="en-US" altLang="ko-KR" sz="1200" dirty="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lang="en-US" altLang="ko-KR" sz="1200" dirty="0" err="1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overflow</a:t>
            </a:r>
            <a:r>
              <a:rPr lang="en-US" altLang="ko-KR" sz="1200" dirty="0" err="1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sz="1200" dirty="0" err="1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visible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  </a:t>
            </a:r>
            <a:r>
              <a:rPr lang="en-US" altLang="ko-KR" sz="1200" dirty="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/*</a:t>
            </a:r>
            <a:r>
              <a:rPr lang="ko-KR" altLang="en-US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200" dirty="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넘치는 부분 보여줌*</a:t>
            </a:r>
            <a:r>
              <a:rPr lang="en-US" altLang="ko-KR" sz="1200" dirty="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/</a:t>
            </a:r>
            <a:endParaRPr lang="ko-KR" altLang="en-US" sz="12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}</a:t>
            </a:r>
          </a:p>
          <a:p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style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</a:p>
          <a:p>
            <a:endParaRPr lang="en-US" altLang="ko-KR" sz="1200" dirty="0">
              <a:solidFill>
                <a:srgbClr val="0000FF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p</a:t>
            </a:r>
            <a:r>
              <a:rPr lang="ko-KR" altLang="en-US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 dirty="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class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="content"&gt;</a:t>
            </a:r>
            <a:r>
              <a:rPr lang="ko-KR" altLang="en-US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귀리는 </a:t>
            </a:r>
            <a:r>
              <a:rPr lang="ko-KR" alt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베타글루칸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ko-KR" altLang="en-US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항암 및 면역증강작용을 가지고 있는 불소화성 다당류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) </a:t>
            </a:r>
            <a:r>
              <a:rPr lang="ko-KR" altLang="en-US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성분을 포함하고 있다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p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ko-KR" altLang="en-US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5286" y="4384762"/>
            <a:ext cx="4060612" cy="1600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15394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117661" y="105754"/>
            <a:ext cx="10515600" cy="1325563"/>
          </a:xfrm>
        </p:spPr>
        <p:txBody>
          <a:bodyPr/>
          <a:lstStyle/>
          <a:p>
            <a:r>
              <a:rPr lang="ko-KR" altLang="en-US" dirty="0"/>
              <a:t>목록과 링크 스타일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692705" y="173652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45952" y="1074651"/>
            <a:ext cx="3918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list-style-type </a:t>
            </a:r>
            <a:r>
              <a:rPr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속성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459739" y="2797215"/>
            <a:ext cx="4909216" cy="38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 b="1" dirty="0">
                <a:solidFill>
                  <a:srgbClr val="211D1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순서</a:t>
            </a:r>
            <a:r>
              <a:rPr lang="en-US" altLang="ko-KR" sz="1400" b="1" dirty="0">
                <a:solidFill>
                  <a:srgbClr val="211D1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b="1" dirty="0">
                <a:solidFill>
                  <a:srgbClr val="211D1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없는 목록의 </a:t>
            </a:r>
            <a:r>
              <a:rPr lang="ko-KR" altLang="en-US" sz="1400" b="1" dirty="0" err="1">
                <a:solidFill>
                  <a:srgbClr val="211D1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불릿</a:t>
            </a:r>
            <a:r>
              <a:rPr lang="ko-KR" altLang="en-US" sz="1400" b="1" dirty="0">
                <a:solidFill>
                  <a:srgbClr val="211D1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바꾸기</a:t>
            </a:r>
            <a:endParaRPr lang="ko-KR" altLang="en-US" sz="14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739" y="2050162"/>
            <a:ext cx="4741436" cy="388498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426182" y="1510235"/>
            <a:ext cx="5311888" cy="38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rgbClr val="211D1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순서 없는 목록의 </a:t>
            </a:r>
            <a:r>
              <a:rPr lang="ko-KR" altLang="en-US" sz="1400" dirty="0" err="1">
                <a:solidFill>
                  <a:srgbClr val="211D1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불릿이나</a:t>
            </a:r>
            <a:r>
              <a:rPr lang="ko-KR" altLang="en-US" sz="1400" dirty="0">
                <a:solidFill>
                  <a:srgbClr val="211D1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순서 목록의 숫자를 바꾸는 속성</a:t>
            </a:r>
            <a:endParaRPr lang="ko-KR" altLang="en-US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905" y="3294869"/>
            <a:ext cx="1939513" cy="1253101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459739" y="4751849"/>
            <a:ext cx="4909216" cy="38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 startAt="2"/>
            </a:pPr>
            <a:r>
              <a:rPr lang="ko-KR" altLang="en-US" sz="1400" b="1" dirty="0">
                <a:solidFill>
                  <a:srgbClr val="211D1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순서</a:t>
            </a:r>
            <a:r>
              <a:rPr lang="en-US" altLang="ko-KR" sz="1400" b="1" dirty="0">
                <a:solidFill>
                  <a:srgbClr val="211D1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b="1" dirty="0">
                <a:solidFill>
                  <a:srgbClr val="211D1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없는 목록의 </a:t>
            </a:r>
            <a:r>
              <a:rPr lang="ko-KR" altLang="en-US" sz="1400" b="1" dirty="0" err="1">
                <a:solidFill>
                  <a:srgbClr val="211D1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불릿</a:t>
            </a:r>
            <a:r>
              <a:rPr lang="ko-KR" altLang="en-US" sz="1400" b="1" dirty="0">
                <a:solidFill>
                  <a:srgbClr val="211D1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없애기</a:t>
            </a:r>
            <a:endParaRPr lang="ko-KR" altLang="en-US" sz="14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417" y="5254112"/>
            <a:ext cx="1931001" cy="309689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6186881" y="1321023"/>
            <a:ext cx="4909216" cy="38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 startAt="3"/>
            </a:pPr>
            <a:r>
              <a:rPr lang="ko-KR" altLang="en-US" sz="1400" b="1" dirty="0">
                <a:solidFill>
                  <a:srgbClr val="211D1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순서 목록의 숫자 바꾸기</a:t>
            </a:r>
            <a:endParaRPr lang="ko-KR" altLang="en-US" sz="14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6881" y="1835413"/>
            <a:ext cx="5079534" cy="2297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31622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116747" y="83353"/>
            <a:ext cx="10515600" cy="1325563"/>
          </a:xfrm>
        </p:spPr>
        <p:txBody>
          <a:bodyPr/>
          <a:lstStyle/>
          <a:p>
            <a:r>
              <a:rPr lang="ko-KR" altLang="en-US" dirty="0"/>
              <a:t>목록과 링크 스타일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692705" y="173652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45952" y="1074651"/>
            <a:ext cx="3918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list-style-type </a:t>
            </a:r>
            <a:r>
              <a:rPr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속성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645952" y="1614578"/>
            <a:ext cx="6096000" cy="415498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style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.book1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{</a:t>
            </a:r>
          </a:p>
          <a:p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    </a:t>
            </a:r>
            <a:r>
              <a:rPr lang="en-US" altLang="ko-KR" sz="1200" dirty="0" err="1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list-style-type</a:t>
            </a:r>
            <a:r>
              <a:rPr lang="en-US" altLang="ko-KR" sz="1200" dirty="0" err="1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sz="1200" dirty="0" err="1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lower-alpha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  </a:t>
            </a:r>
            <a:r>
              <a:rPr lang="en-US" altLang="ko-KR" sz="1200" dirty="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/*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200" dirty="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소문자 알파벳</a:t>
            </a:r>
            <a:r>
              <a:rPr lang="ko-KR" altLang="en-US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200" dirty="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*</a:t>
            </a:r>
            <a:r>
              <a:rPr lang="en-US" altLang="ko-KR" sz="1200" dirty="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/</a:t>
            </a:r>
            <a:endParaRPr lang="ko-KR" altLang="en-US" sz="12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ko-KR" altLang="en-US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</a:p>
          <a:p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.book2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{</a:t>
            </a:r>
          </a:p>
          <a:p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    </a:t>
            </a:r>
            <a:r>
              <a:rPr lang="en-US" altLang="ko-KR" sz="1200" dirty="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list-style-type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upper-roman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  </a:t>
            </a:r>
            <a:r>
              <a:rPr lang="en-US" altLang="ko-KR" sz="1200" dirty="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/*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200" dirty="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대문자 로마 숫자</a:t>
            </a:r>
            <a:r>
              <a:rPr lang="ko-KR" altLang="en-US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200" dirty="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*</a:t>
            </a:r>
            <a:r>
              <a:rPr lang="en-US" altLang="ko-KR" sz="1200" dirty="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/</a:t>
            </a:r>
            <a:endParaRPr lang="ko-KR" altLang="en-US" sz="12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ko-KR" altLang="en-US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</a:p>
          <a:p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style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</a:p>
          <a:p>
            <a:endParaRPr lang="en-US" altLang="ko-KR" sz="1200" dirty="0">
              <a:solidFill>
                <a:srgbClr val="0000FF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 dirty="0" err="1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ol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 dirty="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class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="book1"&gt;</a:t>
            </a:r>
            <a:endParaRPr lang="en-US" altLang="ko-KR" sz="12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li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Do it! </a:t>
            </a:r>
            <a:r>
              <a:rPr lang="ko-KR" altLang="en-US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시리즈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li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li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ko-KR" altLang="en-US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된다 시리즈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li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li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DCM </a:t>
            </a:r>
            <a:r>
              <a:rPr lang="ko-KR" altLang="en-US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프로 사진가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li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ko-KR" altLang="en-US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li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ko-KR" altLang="en-US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데이터과학 시리즈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li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ko-KR" altLang="en-US" sz="12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 dirty="0" err="1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ol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endParaRPr lang="ko-KR" altLang="en-US" sz="12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 dirty="0" err="1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ol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 dirty="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class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="book2"&gt;</a:t>
            </a:r>
            <a:endParaRPr lang="en-US" altLang="ko-KR" sz="12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li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Do it! </a:t>
            </a:r>
            <a:r>
              <a:rPr lang="ko-KR" altLang="en-US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시리즈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li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li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ko-KR" altLang="en-US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된다 시리즈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li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li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DCM </a:t>
            </a:r>
            <a:r>
              <a:rPr lang="ko-KR" altLang="en-US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프로 사진가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li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ko-KR" altLang="en-US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li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ko-KR" altLang="en-US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데이터과학 시리즈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li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ko-KR" altLang="en-US" sz="12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 dirty="0" err="1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ol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ko-KR" altLang="en-US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6011" y="3235057"/>
            <a:ext cx="2305050" cy="2705100"/>
          </a:xfrm>
          <a:prstGeom prst="rect">
            <a:avLst/>
          </a:prstGeom>
        </p:spPr>
      </p:pic>
      <p:cxnSp>
        <p:nvCxnSpPr>
          <p:cNvPr id="16" name="직선 연결선 15"/>
          <p:cNvCxnSpPr/>
          <p:nvPr/>
        </p:nvCxnSpPr>
        <p:spPr>
          <a:xfrm>
            <a:off x="6006517" y="989901"/>
            <a:ext cx="0" cy="5494789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6543413" y="1074651"/>
            <a:ext cx="3918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list-style-image </a:t>
            </a:r>
            <a:r>
              <a:rPr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속성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6323643" y="1510235"/>
            <a:ext cx="5311888" cy="38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rgbClr val="211D1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순서 없는 목록의 </a:t>
            </a:r>
            <a:r>
              <a:rPr lang="ko-KR" altLang="en-US" sz="1400" dirty="0" err="1">
                <a:solidFill>
                  <a:srgbClr val="211D1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불릿을</a:t>
            </a:r>
            <a:r>
              <a:rPr lang="ko-KR" altLang="en-US" sz="1400" dirty="0">
                <a:solidFill>
                  <a:srgbClr val="211D1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이미지로 바꾸는 속성</a:t>
            </a:r>
            <a:endParaRPr lang="ko-KR" altLang="en-US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3643" y="1921187"/>
            <a:ext cx="5588724" cy="1744193"/>
          </a:xfrm>
          <a:prstGeom prst="rect">
            <a:avLst/>
          </a:prstGeom>
        </p:spPr>
      </p:pic>
      <p:sp>
        <p:nvSpPr>
          <p:cNvPr id="23" name="직사각형 22"/>
          <p:cNvSpPr/>
          <p:nvPr/>
        </p:nvSpPr>
        <p:spPr>
          <a:xfrm>
            <a:off x="6323643" y="3810186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style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ul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{</a:t>
            </a:r>
          </a:p>
          <a:p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    </a:t>
            </a:r>
            <a:r>
              <a:rPr lang="en-US" altLang="ko-KR" sz="1200" dirty="0" err="1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list-style-image</a:t>
            </a:r>
            <a:r>
              <a:rPr lang="en-US" altLang="ko-KR" sz="1200" dirty="0" err="1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sz="1200" dirty="0" err="1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url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('images/dot.png')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  </a:t>
            </a:r>
            <a:r>
              <a:rPr lang="en-US" altLang="ko-KR" sz="1200" dirty="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/*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200" dirty="0" err="1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불릿으로</a:t>
            </a:r>
            <a:r>
              <a:rPr lang="ko-KR" altLang="en-US" sz="1200" dirty="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사용할 이미지</a:t>
            </a:r>
            <a:r>
              <a:rPr lang="ko-KR" altLang="en-US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200" dirty="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*</a:t>
            </a:r>
            <a:r>
              <a:rPr lang="en-US" altLang="ko-KR" sz="1200" dirty="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/</a:t>
            </a:r>
            <a:endParaRPr lang="ko-KR" altLang="en-US" sz="12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ko-KR" altLang="en-US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</a:p>
          <a:p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style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ko-KR" altLang="en-US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8528" y="4970655"/>
            <a:ext cx="1693343" cy="1495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89207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183859" y="158754"/>
            <a:ext cx="10515600" cy="1325563"/>
          </a:xfrm>
        </p:spPr>
        <p:txBody>
          <a:bodyPr/>
          <a:lstStyle/>
          <a:p>
            <a:r>
              <a:rPr lang="ko-KR" altLang="en-US" dirty="0"/>
              <a:t>목록과 링크 스타일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692705" y="173652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45952" y="1074651"/>
            <a:ext cx="3918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list-style-position </a:t>
            </a:r>
            <a:r>
              <a:rPr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속성</a:t>
            </a:r>
          </a:p>
        </p:txBody>
      </p:sp>
      <p:cxnSp>
        <p:nvCxnSpPr>
          <p:cNvPr id="16" name="직선 연결선 15"/>
          <p:cNvCxnSpPr/>
          <p:nvPr/>
        </p:nvCxnSpPr>
        <p:spPr>
          <a:xfrm>
            <a:off x="6006517" y="989901"/>
            <a:ext cx="0" cy="5494789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6543413" y="1074651"/>
            <a:ext cx="3918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list-style </a:t>
            </a:r>
            <a:r>
              <a:rPr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속성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6323642" y="1510235"/>
            <a:ext cx="5905849" cy="705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211D1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list-style-type, list-style-position, list-style-image </a:t>
            </a:r>
            <a:r>
              <a:rPr lang="ko-KR" altLang="en-US" sz="1400" dirty="0">
                <a:solidFill>
                  <a:srgbClr val="211D1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속성을 한꺼번에 표기</a:t>
            </a:r>
            <a:endParaRPr lang="ko-KR" altLang="en-US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645952" y="1510235"/>
            <a:ext cx="5311888" cy="38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 err="1">
                <a:solidFill>
                  <a:srgbClr val="211D1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불릿이나</a:t>
            </a:r>
            <a:r>
              <a:rPr lang="en-US" altLang="ko-KR" sz="1400" dirty="0">
                <a:solidFill>
                  <a:srgbClr val="211D1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dirty="0">
                <a:solidFill>
                  <a:srgbClr val="211D1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번호를 </a:t>
            </a:r>
            <a:r>
              <a:rPr lang="ko-KR" altLang="en-US" sz="1400" dirty="0" err="1">
                <a:solidFill>
                  <a:srgbClr val="211D1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들여쓰거나</a:t>
            </a:r>
            <a:r>
              <a:rPr lang="ko-KR" altLang="en-US" sz="1400" dirty="0">
                <a:solidFill>
                  <a:srgbClr val="211D1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dirty="0" err="1">
                <a:solidFill>
                  <a:srgbClr val="211D1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내어쓸</a:t>
            </a:r>
            <a:r>
              <a:rPr lang="ko-KR" altLang="en-US" sz="1400" dirty="0">
                <a:solidFill>
                  <a:srgbClr val="211D1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수 있음</a:t>
            </a:r>
            <a:endParaRPr lang="ko-KR" altLang="en-US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952" y="2248899"/>
            <a:ext cx="3514987" cy="143656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645952" y="3737295"/>
            <a:ext cx="3029315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style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.inside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{</a:t>
            </a:r>
          </a:p>
          <a:p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lang="en-US" altLang="ko-KR" sz="1200" dirty="0" err="1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list-style-position</a:t>
            </a:r>
            <a:r>
              <a:rPr lang="en-US" altLang="ko-KR" sz="1200" dirty="0" err="1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sz="1200" dirty="0" err="1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inside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</a:p>
          <a:p>
            <a:r>
              <a:rPr lang="ko-KR" altLang="en-US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</a:p>
          <a:p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style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</a:p>
          <a:p>
            <a:endParaRPr lang="en-US" altLang="ko-KR" sz="1200" dirty="0">
              <a:solidFill>
                <a:srgbClr val="0000FF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h3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list-style-position</a:t>
            </a:r>
            <a:r>
              <a:rPr lang="ko-KR" altLang="en-US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을 지정하지 않음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h3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</a:p>
          <a:p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ul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 …… &lt;/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ul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h3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list-style-position : inside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h3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ul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 dirty="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class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=inside&gt; …… &lt;/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ul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ko-KR" altLang="en-US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5267" y="4318017"/>
            <a:ext cx="1980998" cy="194228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3674" y="2105853"/>
            <a:ext cx="6125783" cy="2601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63296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09026" y="126441"/>
            <a:ext cx="10515600" cy="1325563"/>
          </a:xfrm>
        </p:spPr>
        <p:txBody>
          <a:bodyPr/>
          <a:lstStyle/>
          <a:p>
            <a:r>
              <a:rPr lang="en-US" altLang="ko-KR" dirty="0"/>
              <a:t>CSS </a:t>
            </a:r>
            <a:r>
              <a:rPr lang="ko-KR" altLang="en-US" dirty="0"/>
              <a:t>포지셔닝과 주요 속성들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20786" y="377207"/>
            <a:ext cx="729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09-1</a:t>
            </a:r>
            <a:endParaRPr lang="ko-KR" altLang="en-US" b="1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0117" y="1132514"/>
            <a:ext cx="2659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CSS </a:t>
            </a:r>
            <a:r>
              <a:rPr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포지셔닝이란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0786" y="1661020"/>
            <a:ext cx="51005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CSS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웹 문서 요소를 적절히 배치하는 것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039" y="3257100"/>
            <a:ext cx="2973897" cy="201582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8642" y="3014966"/>
            <a:ext cx="5048771" cy="2966862"/>
          </a:xfrm>
          <a:prstGeom prst="rect">
            <a:avLst/>
          </a:prstGeom>
        </p:spPr>
      </p:pic>
      <p:sp>
        <p:nvSpPr>
          <p:cNvPr id="10" name="덧셈 기호 9"/>
          <p:cNvSpPr/>
          <p:nvPr/>
        </p:nvSpPr>
        <p:spPr>
          <a:xfrm>
            <a:off x="3973765" y="3995651"/>
            <a:ext cx="385893" cy="343948"/>
          </a:xfrm>
          <a:prstGeom prst="mathPlus">
            <a:avLst/>
          </a:prstGeom>
          <a:solidFill>
            <a:schemeClr val="bg2">
              <a:lumMod val="9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496569" y="3769159"/>
            <a:ext cx="130676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CSS</a:t>
            </a:r>
          </a:p>
          <a:p>
            <a:r>
              <a:rPr lang="ko-KR" altLang="en-US" sz="2400" b="1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포지셔닝</a:t>
            </a:r>
          </a:p>
        </p:txBody>
      </p:sp>
      <p:sp>
        <p:nvSpPr>
          <p:cNvPr id="12" name="오른쪽 화살표 11"/>
          <p:cNvSpPr/>
          <p:nvPr/>
        </p:nvSpPr>
        <p:spPr>
          <a:xfrm>
            <a:off x="5830349" y="3995651"/>
            <a:ext cx="578840" cy="255075"/>
          </a:xfrm>
          <a:prstGeom prst="rightArrow">
            <a:avLst/>
          </a:prstGeom>
          <a:solidFill>
            <a:schemeClr val="bg2">
              <a:lumMod val="9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92760" y="2902828"/>
            <a:ext cx="33739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HTML </a:t>
            </a:r>
            <a:r>
              <a:rPr lang="ko-KR" altLang="en-US" sz="14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마크업으로 작성한 웹 문서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648277" y="2707189"/>
            <a:ext cx="33739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우리가 보는 웹 사이트</a:t>
            </a:r>
          </a:p>
        </p:txBody>
      </p:sp>
    </p:spTree>
    <p:extLst>
      <p:ext uri="{BB962C8B-B14F-4D97-AF65-F5344CB8AC3E}">
        <p14:creationId xmlns:p14="http://schemas.microsoft.com/office/powerpoint/2010/main" val="107877033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67748" y="116931"/>
            <a:ext cx="10515600" cy="1325563"/>
          </a:xfrm>
        </p:spPr>
        <p:txBody>
          <a:bodyPr/>
          <a:lstStyle/>
          <a:p>
            <a:r>
              <a:rPr lang="en-US" altLang="ko-KR" dirty="0"/>
              <a:t>CSS </a:t>
            </a:r>
            <a:r>
              <a:rPr lang="ko-KR" altLang="en-US" dirty="0"/>
              <a:t>포지셔닝과 주요 속성들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20117" y="1132514"/>
            <a:ext cx="2659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box-sizing </a:t>
            </a:r>
            <a:r>
              <a:rPr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속성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0786" y="1661020"/>
            <a:ext cx="51005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박스 모델의 너비 값 기준 지정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786" y="2090621"/>
            <a:ext cx="2978091" cy="27900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118" y="2588153"/>
            <a:ext cx="5620624" cy="890088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786" y="3618650"/>
            <a:ext cx="1658637" cy="2896882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7620000" y="1020807"/>
            <a:ext cx="4636316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style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.box1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{</a:t>
            </a:r>
          </a:p>
          <a:p>
            <a:r>
              <a:rPr lang="en-US" altLang="ko-KR" sz="1200" dirty="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</a:t>
            </a:r>
            <a:r>
              <a:rPr lang="en-US" altLang="ko-KR" sz="1200" u="sng" dirty="0" err="1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box-sizing</a:t>
            </a:r>
            <a:r>
              <a:rPr lang="en-US" altLang="ko-KR" sz="1200" u="sng" dirty="0" err="1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sz="1200" u="sng" dirty="0" err="1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content-box</a:t>
            </a:r>
            <a:r>
              <a:rPr lang="en-US" altLang="ko-KR" sz="1200" u="sng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 dirty="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/*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200" dirty="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콘텐츠 영역 기준</a:t>
            </a:r>
            <a:r>
              <a:rPr lang="ko-KR" altLang="en-US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200" dirty="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*</a:t>
            </a:r>
            <a:r>
              <a:rPr lang="en-US" altLang="ko-KR" sz="1200" dirty="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/</a:t>
            </a:r>
            <a:endParaRPr lang="ko-KR" altLang="en-US" sz="12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dirty="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width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300px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 </a:t>
            </a:r>
            <a:r>
              <a:rPr lang="en-US" altLang="ko-KR" sz="1200" dirty="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/*</a:t>
            </a:r>
            <a:r>
              <a:rPr lang="ko-KR" altLang="en-US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200" dirty="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콘텐츠 영역 너비 </a:t>
            </a:r>
            <a:r>
              <a:rPr lang="en-US" altLang="ko-KR" sz="1200" dirty="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300px</a:t>
            </a:r>
            <a:r>
              <a:rPr lang="ko-KR" altLang="en-US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200" dirty="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*</a:t>
            </a:r>
            <a:r>
              <a:rPr lang="en-US" altLang="ko-KR" sz="1200" dirty="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/</a:t>
            </a:r>
            <a:endParaRPr lang="ko-KR" altLang="en-US" sz="12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dirty="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height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150px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 </a:t>
            </a:r>
            <a:r>
              <a:rPr lang="en-US" altLang="ko-KR" sz="1200" dirty="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/*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200" dirty="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높이</a:t>
            </a:r>
            <a:r>
              <a:rPr lang="ko-KR" altLang="en-US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200" dirty="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*</a:t>
            </a:r>
            <a:r>
              <a:rPr lang="en-US" altLang="ko-KR" sz="1200" dirty="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/</a:t>
            </a:r>
            <a:endParaRPr lang="ko-KR" altLang="en-US" sz="12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dirty="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margin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10px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 </a:t>
            </a:r>
            <a:r>
              <a:rPr lang="en-US" altLang="ko-KR" sz="1200" dirty="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/*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200" dirty="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마진</a:t>
            </a:r>
            <a:r>
              <a:rPr lang="ko-KR" altLang="en-US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200" dirty="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*</a:t>
            </a:r>
            <a:r>
              <a:rPr lang="en-US" altLang="ko-KR" sz="1200" dirty="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/</a:t>
            </a:r>
            <a:endParaRPr lang="ko-KR" altLang="en-US" sz="12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dirty="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padding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30px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 </a:t>
            </a:r>
            <a:r>
              <a:rPr lang="en-US" altLang="ko-KR" sz="1200" dirty="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/*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200" dirty="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패딩</a:t>
            </a:r>
            <a:r>
              <a:rPr lang="ko-KR" altLang="en-US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200" dirty="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*</a:t>
            </a:r>
            <a:r>
              <a:rPr lang="en-US" altLang="ko-KR" sz="1200" dirty="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/</a:t>
            </a:r>
            <a:endParaRPr lang="ko-KR" altLang="en-US" sz="12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dirty="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border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2px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solid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red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 </a:t>
            </a:r>
            <a:r>
              <a:rPr lang="en-US" altLang="ko-KR" sz="1200" dirty="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/*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200" dirty="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테두리</a:t>
            </a:r>
            <a:r>
              <a:rPr lang="ko-KR" altLang="en-US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200" dirty="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*</a:t>
            </a:r>
            <a:r>
              <a:rPr lang="en-US" altLang="ko-KR" sz="1200" dirty="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/</a:t>
            </a:r>
            <a:endParaRPr lang="ko-KR" altLang="en-US" sz="12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</a:p>
          <a:p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.box2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{</a:t>
            </a:r>
          </a:p>
          <a:p>
            <a:r>
              <a:rPr lang="en-US" altLang="ko-KR" sz="1200" dirty="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</a:t>
            </a:r>
            <a:r>
              <a:rPr lang="en-US" altLang="ko-KR" sz="1200" u="sng" dirty="0" err="1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box-sizing</a:t>
            </a:r>
            <a:r>
              <a:rPr lang="en-US" altLang="ko-KR" sz="1200" u="sng" dirty="0" err="1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sz="1200" u="sng" dirty="0" err="1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border-box</a:t>
            </a:r>
            <a:r>
              <a:rPr lang="en-US" altLang="ko-KR" sz="1200" u="sng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</a:t>
            </a:r>
            <a:r>
              <a:rPr lang="en-US" altLang="ko-KR" sz="1200" dirty="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/*</a:t>
            </a:r>
            <a:r>
              <a:rPr lang="ko-KR" altLang="en-US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200" dirty="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테두리까지</a:t>
            </a:r>
            <a:r>
              <a:rPr lang="en-US" altLang="ko-KR" sz="1200" dirty="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ko-KR" altLang="en-US" sz="1200" dirty="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박스 전체</a:t>
            </a:r>
            <a:r>
              <a:rPr lang="en-US" altLang="ko-KR" sz="1200" dirty="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) </a:t>
            </a:r>
            <a:r>
              <a:rPr lang="ko-KR" altLang="en-US" sz="1200" dirty="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기준*</a:t>
            </a:r>
            <a:r>
              <a:rPr lang="en-US" altLang="ko-KR" sz="1200" dirty="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/</a:t>
            </a:r>
            <a:endParaRPr lang="ko-KR" altLang="en-US" sz="12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dirty="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width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300px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 </a:t>
            </a:r>
            <a:r>
              <a:rPr lang="en-US" altLang="ko-KR" sz="1200" dirty="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/*</a:t>
            </a:r>
            <a:r>
              <a:rPr lang="ko-KR" altLang="en-US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200" dirty="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박스 모델 전체 너비</a:t>
            </a:r>
            <a:r>
              <a:rPr lang="ko-KR" altLang="en-US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200" dirty="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*</a:t>
            </a:r>
            <a:r>
              <a:rPr lang="en-US" altLang="ko-KR" sz="1200" dirty="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/</a:t>
            </a:r>
            <a:endParaRPr lang="ko-KR" altLang="en-US" sz="12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dirty="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height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150px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 </a:t>
            </a:r>
            <a:r>
              <a:rPr lang="en-US" altLang="ko-KR" sz="1200" dirty="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/*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200" dirty="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박스 높이</a:t>
            </a:r>
            <a:r>
              <a:rPr lang="ko-KR" altLang="en-US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200" dirty="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*</a:t>
            </a:r>
            <a:r>
              <a:rPr lang="en-US" altLang="ko-KR" sz="1200" dirty="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/</a:t>
            </a:r>
            <a:endParaRPr lang="ko-KR" altLang="en-US" sz="12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dirty="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margin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10px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 </a:t>
            </a:r>
            <a:r>
              <a:rPr lang="en-US" altLang="ko-KR" sz="1200" dirty="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/*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200" dirty="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마진</a:t>
            </a:r>
            <a:r>
              <a:rPr lang="ko-KR" altLang="en-US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200" dirty="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*</a:t>
            </a:r>
            <a:r>
              <a:rPr lang="en-US" altLang="ko-KR" sz="1200" dirty="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/</a:t>
            </a:r>
            <a:endParaRPr lang="ko-KR" altLang="en-US" sz="12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dirty="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padding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30px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 </a:t>
            </a:r>
            <a:r>
              <a:rPr lang="en-US" altLang="ko-KR" sz="1200" dirty="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/*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200" dirty="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패딩</a:t>
            </a:r>
            <a:r>
              <a:rPr lang="ko-KR" altLang="en-US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200" dirty="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*</a:t>
            </a:r>
            <a:r>
              <a:rPr lang="en-US" altLang="ko-KR" sz="1200" dirty="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/</a:t>
            </a:r>
            <a:endParaRPr lang="ko-KR" altLang="en-US" sz="12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dirty="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border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2px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solid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red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 </a:t>
            </a:r>
            <a:r>
              <a:rPr lang="en-US" altLang="ko-KR" sz="1200" dirty="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/*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200" dirty="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테두리</a:t>
            </a:r>
            <a:r>
              <a:rPr lang="ko-KR" altLang="en-US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200" dirty="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*</a:t>
            </a:r>
            <a:r>
              <a:rPr lang="en-US" altLang="ko-KR" sz="1200" dirty="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/</a:t>
            </a:r>
            <a:endParaRPr lang="ko-KR" altLang="en-US" sz="12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</a:p>
          <a:p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style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ko-KR" altLang="en-US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9378" y="4750162"/>
            <a:ext cx="1775015" cy="1518695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96504" y="4743342"/>
            <a:ext cx="1825511" cy="1525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29622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191219" y="127587"/>
            <a:ext cx="10515600" cy="1325563"/>
          </a:xfrm>
        </p:spPr>
        <p:txBody>
          <a:bodyPr/>
          <a:lstStyle/>
          <a:p>
            <a:r>
              <a:rPr lang="en-US" altLang="ko-KR" dirty="0"/>
              <a:t>CSS </a:t>
            </a:r>
            <a:r>
              <a:rPr lang="ko-KR" altLang="en-US" dirty="0"/>
              <a:t>포지셔닝과 주요 속성들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20117" y="1132514"/>
            <a:ext cx="2659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float </a:t>
            </a:r>
            <a:r>
              <a:rPr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속성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0786" y="1661020"/>
            <a:ext cx="51005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요소를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왼쪽이나 오른쪽에 떠 있게 만듦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786" y="2034349"/>
            <a:ext cx="3005843" cy="1733156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620786" y="4300008"/>
            <a:ext cx="242162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style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.box1 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{ </a:t>
            </a:r>
            <a:r>
              <a:rPr lang="en-US" altLang="ko-KR" sz="1200" u="sng" dirty="0" err="1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float</a:t>
            </a:r>
            <a:r>
              <a:rPr lang="en-US" altLang="ko-KR" sz="1200" u="sng" dirty="0" err="1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sz="1200" u="sng" dirty="0" err="1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left</a:t>
            </a:r>
            <a:r>
              <a:rPr lang="en-US" altLang="ko-KR" sz="1200" u="sng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}</a:t>
            </a:r>
          </a:p>
          <a:p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.box2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{ </a:t>
            </a:r>
            <a:r>
              <a:rPr lang="en-US" altLang="ko-KR" sz="1200" u="sng" dirty="0" err="1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float</a:t>
            </a:r>
            <a:r>
              <a:rPr lang="en-US" altLang="ko-KR" sz="1200" u="sng" dirty="0" err="1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sz="1200" u="sng" dirty="0" err="1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left</a:t>
            </a:r>
            <a:r>
              <a:rPr lang="en-US" altLang="ko-KR" sz="1200" u="sng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}</a:t>
            </a:r>
          </a:p>
          <a:p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.box3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{ </a:t>
            </a:r>
            <a:r>
              <a:rPr lang="en-US" altLang="ko-KR" sz="1200" u="sng" dirty="0" err="1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float</a:t>
            </a:r>
            <a:r>
              <a:rPr lang="en-US" altLang="ko-KR" sz="1200" u="sng" dirty="0" err="1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sz="1200" u="sng" dirty="0" err="1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left</a:t>
            </a:r>
            <a:r>
              <a:rPr lang="en-US" altLang="ko-KR" sz="1200" u="sng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}</a:t>
            </a:r>
          </a:p>
          <a:p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.box4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{ </a:t>
            </a:r>
            <a:r>
              <a:rPr lang="en-US" altLang="ko-KR" sz="1200" u="sng" dirty="0" err="1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float</a:t>
            </a:r>
            <a:r>
              <a:rPr lang="en-US" altLang="ko-KR" sz="1200" u="sng" dirty="0" err="1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sz="1200" u="sng" dirty="0" err="1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right</a:t>
            </a:r>
            <a:r>
              <a:rPr lang="en-US" altLang="ko-KR" sz="1200" u="sng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 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</a:p>
          <a:p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style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ko-KR" altLang="en-US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819" y="5622235"/>
            <a:ext cx="3675995" cy="732461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6962862" y="1132514"/>
            <a:ext cx="2659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clear </a:t>
            </a:r>
            <a:r>
              <a:rPr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속성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063531" y="1661020"/>
            <a:ext cx="58135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float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속성을 무효화 시키는 속성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7155810" y="3117161"/>
            <a:ext cx="242162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style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.box1 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{ </a:t>
            </a:r>
            <a:r>
              <a:rPr lang="en-US" altLang="ko-KR" sz="1200" dirty="0" err="1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float</a:t>
            </a:r>
            <a:r>
              <a:rPr lang="en-US" altLang="ko-KR" sz="1200" dirty="0" err="1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sz="1200" dirty="0" err="1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left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 }</a:t>
            </a:r>
          </a:p>
          <a:p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.box2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{ </a:t>
            </a:r>
            <a:r>
              <a:rPr lang="en-US" altLang="ko-KR" sz="1200" dirty="0" err="1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float</a:t>
            </a:r>
            <a:r>
              <a:rPr lang="en-US" altLang="ko-KR" sz="1200" dirty="0" err="1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sz="1200" dirty="0" err="1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left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 }</a:t>
            </a:r>
          </a:p>
          <a:p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.box3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{ }</a:t>
            </a:r>
          </a:p>
          <a:p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.box4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{ </a:t>
            </a:r>
            <a:r>
              <a:rPr lang="en-US" altLang="ko-KR" sz="1200" b="1" u="sng" dirty="0" err="1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clear</a:t>
            </a:r>
            <a:r>
              <a:rPr lang="en-US" altLang="ko-KR" sz="1200" b="1" u="sng" dirty="0" err="1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sz="1200" b="1" u="sng" dirty="0" err="1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both</a:t>
            </a:r>
            <a:r>
              <a:rPr lang="en-US" altLang="ko-KR" sz="1200" b="1" u="sng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}</a:t>
            </a:r>
          </a:p>
          <a:p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style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ko-KR" altLang="en-US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5810" y="2141460"/>
            <a:ext cx="3030610" cy="329116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1517" y="4473035"/>
            <a:ext cx="2880439" cy="1443265"/>
          </a:xfrm>
          <a:prstGeom prst="rect">
            <a:avLst/>
          </a:prstGeom>
        </p:spPr>
      </p:pic>
      <p:cxnSp>
        <p:nvCxnSpPr>
          <p:cNvPr id="24" name="직선 연결선 23"/>
          <p:cNvCxnSpPr/>
          <p:nvPr/>
        </p:nvCxnSpPr>
        <p:spPr>
          <a:xfrm>
            <a:off x="5939406" y="1015068"/>
            <a:ext cx="0" cy="5410899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05750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120</TotalTime>
  <Words>12929</Words>
  <Application>Microsoft Office PowerPoint</Application>
  <PresentationFormat>와이드스크린</PresentationFormat>
  <Paragraphs>1833</Paragraphs>
  <Slides>110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15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110</vt:i4>
      </vt:variant>
    </vt:vector>
  </HeadingPairs>
  <TitlesOfParts>
    <vt:vector size="126" baseType="lpstr">
      <vt:lpstr>Courier</vt:lpstr>
      <vt:lpstr>D2Coding</vt:lpstr>
      <vt:lpstr>TDc_SSiGothic 110</vt:lpstr>
      <vt:lpstr>TDc_SSiGothic 120</vt:lpstr>
      <vt:lpstr>TDc_SSiGothic 140</vt:lpstr>
      <vt:lpstr>TDc_SSiGothic_120_OTF</vt:lpstr>
      <vt:lpstr>TDc_SSiMyungJo 120</vt:lpstr>
      <vt:lpstr>TDc_SSiMyungJo_120_OTF</vt:lpstr>
      <vt:lpstr>YoonV YoonGothic100Std_OTF</vt:lpstr>
      <vt:lpstr>나눔스퀘어 Bold</vt:lpstr>
      <vt:lpstr>맑은 고딕</vt:lpstr>
      <vt:lpstr>Arial</vt:lpstr>
      <vt:lpstr>Calibri</vt:lpstr>
      <vt:lpstr>Calibri Light</vt:lpstr>
      <vt:lpstr>Wingdings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텍스트를 묶어주는 태그</vt:lpstr>
      <vt:lpstr>PowerPoint 프레젠테이션</vt:lpstr>
      <vt:lpstr>텍스트를 한 줄로 표시하는 태그</vt:lpstr>
      <vt:lpstr>텍스트를 한 줄로 표시하는 태그</vt:lpstr>
      <vt:lpstr>목록을 만드는 태그</vt:lpstr>
      <vt:lpstr>목록을 만드는 태그</vt:lpstr>
      <vt:lpstr>표를 만드는 태그</vt:lpstr>
      <vt:lpstr>표를 만드는 태그</vt:lpstr>
      <vt:lpstr>표를 만드는 태그</vt:lpstr>
      <vt:lpstr>표를 만드는 태그</vt:lpstr>
      <vt:lpstr>표를 만드는 태그</vt:lpstr>
      <vt:lpstr>이미지</vt:lpstr>
      <vt:lpstr>이미지태그의 속성</vt:lpstr>
      <vt:lpstr>이미지제작시 활용되는 태그 figure, figcaption</vt:lpstr>
      <vt:lpstr>하이퍼링크 만들기 : a태그 &amp; 앵커기능</vt:lpstr>
      <vt:lpstr>링크 만들기</vt:lpstr>
      <vt:lpstr>링크 만들기</vt:lpstr>
      <vt:lpstr>폼 만들기</vt:lpstr>
      <vt:lpstr>폼의 동작방식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여러 데이터 나열해 보여주기</vt:lpstr>
      <vt:lpstr>여러 데이터 나열해 보여주기</vt:lpstr>
      <vt:lpstr>여러 데이터 나열해 보여주기</vt:lpstr>
      <vt:lpstr>기타 폼 요소들</vt:lpstr>
      <vt:lpstr>기타 폼 요소들</vt:lpstr>
      <vt:lpstr>기타 폼 요소들</vt:lpstr>
      <vt:lpstr>멀티미디어 재생하기 – audio, video 태그</vt:lpstr>
      <vt:lpstr>멀티미디어 재생하기 – audio, video 태그</vt:lpstr>
      <vt:lpstr>멀티미디어 재생하기 – audio, video 태그</vt:lpstr>
      <vt:lpstr>audio, video 태그의 속성</vt:lpstr>
      <vt:lpstr>오디오 &amp; 비디오 재생하기</vt:lpstr>
      <vt:lpstr>문서 구조를 위한 HTML5 Semantic 태그 -의미를 담은 태그</vt:lpstr>
      <vt:lpstr>문서 구조를 위한 HTML5 Semantic 태그</vt:lpstr>
      <vt:lpstr>문서 구조를 위한 HTML5 Semantic 태그</vt:lpstr>
      <vt:lpstr>문서 구조를 위한 HTML5 Semantic 태그</vt:lpstr>
      <vt:lpstr>문서 구조를 위한 HTML5 Semantic 태그</vt:lpstr>
      <vt:lpstr>문서 구조를 위한 HTML5 Semantic 태그</vt:lpstr>
      <vt:lpstr>PowerPoint 프레젠테이션</vt:lpstr>
      <vt:lpstr>캐스캐이딩 스타일 시트(CSS)</vt:lpstr>
      <vt:lpstr>캐스캐이딩 스타일 시트(CSS)</vt:lpstr>
      <vt:lpstr>캐스캐이딩 스타일 시트(CSS)</vt:lpstr>
      <vt:lpstr>캐스캐이딩 스타일 시트(CSS)</vt:lpstr>
      <vt:lpstr>CSS3와 CSS 모듈</vt:lpstr>
      <vt:lpstr>CSS3와 CSS 모듈</vt:lpstr>
      <vt:lpstr>CSS3와 CSS 모듈</vt:lpstr>
      <vt:lpstr>CSS의 정의와 HTML과의 관계</vt:lpstr>
      <vt:lpstr>스타일과 스타일 시트</vt:lpstr>
      <vt:lpstr>PowerPoint 프레젠테이션</vt:lpstr>
      <vt:lpstr>스타일과 스타일 시트</vt:lpstr>
      <vt:lpstr>PowerPoint 프레젠테이션</vt:lpstr>
      <vt:lpstr>PowerPoint 프레젠테이션</vt:lpstr>
      <vt:lpstr>주요 선택자</vt:lpstr>
      <vt:lpstr>주요 선택자</vt:lpstr>
      <vt:lpstr>주요 선택자</vt:lpstr>
      <vt:lpstr>주요 선택자</vt:lpstr>
      <vt:lpstr>주요 선택자</vt:lpstr>
      <vt:lpstr>글꼴 관련 스타일</vt:lpstr>
      <vt:lpstr>글꼴 관련 스타일</vt:lpstr>
      <vt:lpstr>글꼴 관련 스타일</vt:lpstr>
      <vt:lpstr>글꼴 관련 스타일</vt:lpstr>
      <vt:lpstr>글꼴 관련 스타일</vt:lpstr>
      <vt:lpstr>글꼴 관련 스타일</vt:lpstr>
      <vt:lpstr>텍스트 스타일</vt:lpstr>
      <vt:lpstr>텍스트 스타일</vt:lpstr>
      <vt:lpstr>텍스트 스타일</vt:lpstr>
      <vt:lpstr>텍스트 스타일</vt:lpstr>
      <vt:lpstr>텍스트 스타일</vt:lpstr>
      <vt:lpstr>문단 스타일</vt:lpstr>
      <vt:lpstr>문단 스타일</vt:lpstr>
      <vt:lpstr>문단 스타일</vt:lpstr>
      <vt:lpstr>문단 스타일</vt:lpstr>
      <vt:lpstr>목록과 링크 스타일</vt:lpstr>
      <vt:lpstr>목록과 링크 스타일</vt:lpstr>
      <vt:lpstr>목록과 링크 스타일</vt:lpstr>
      <vt:lpstr>CSS 포지셔닝과 주요 속성들</vt:lpstr>
      <vt:lpstr>CSS 포지셔닝과 주요 속성들</vt:lpstr>
      <vt:lpstr>CSS 포지셔닝과 주요 속성들</vt:lpstr>
      <vt:lpstr>CSS 포지셔닝과 주요 속성들</vt:lpstr>
      <vt:lpstr>CSS 포지셔닝과 주요 속성들</vt:lpstr>
      <vt:lpstr>CSS 포지셔닝과 주요 속성들</vt:lpstr>
      <vt:lpstr>CSS 포지셔닝과 주요 속성들</vt:lpstr>
      <vt:lpstr>CSS 포지셔닝과 주요 속성들</vt:lpstr>
      <vt:lpstr>CSS 포지셔닝과 주요 속성들</vt:lpstr>
      <vt:lpstr>CSS 포지셔닝과 주요 속성들</vt:lpstr>
      <vt:lpstr>표 스타일</vt:lpstr>
      <vt:lpstr>표 스타일</vt:lpstr>
      <vt:lpstr>표 스타일</vt:lpstr>
      <vt:lpstr>표 스타일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곽민재</dc:creator>
  <cp:lastModifiedBy>yeongeunkim</cp:lastModifiedBy>
  <cp:revision>15</cp:revision>
  <dcterms:created xsi:type="dcterms:W3CDTF">2021-02-03T09:41:17Z</dcterms:created>
  <dcterms:modified xsi:type="dcterms:W3CDTF">2021-02-06T07:03:12Z</dcterms:modified>
</cp:coreProperties>
</file>